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42" r:id="rId5"/>
    <p:sldId id="359" r:id="rId6"/>
    <p:sldId id="373" r:id="rId7"/>
    <p:sldId id="389" r:id="rId8"/>
    <p:sldId id="382" r:id="rId9"/>
    <p:sldId id="374" r:id="rId10"/>
    <p:sldId id="383" r:id="rId11"/>
    <p:sldId id="384" r:id="rId12"/>
    <p:sldId id="375" r:id="rId13"/>
    <p:sldId id="376" r:id="rId14"/>
    <p:sldId id="386" r:id="rId15"/>
    <p:sldId id="387" r:id="rId16"/>
    <p:sldId id="388" r:id="rId17"/>
    <p:sldId id="377" r:id="rId18"/>
    <p:sldId id="378" r:id="rId19"/>
    <p:sldId id="390" r:id="rId20"/>
    <p:sldId id="391" r:id="rId21"/>
    <p:sldId id="392" r:id="rId22"/>
    <p:sldId id="380" r:id="rId23"/>
    <p:sldId id="381" r:id="rId24"/>
    <p:sldId id="372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BFE"/>
    <a:srgbClr val="000000"/>
    <a:srgbClr val="FFFFFF"/>
    <a:srgbClr val="05202E"/>
    <a:srgbClr val="051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0A1B5D5-9B99-4C35-A422-299274C8766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8" autoAdjust="0"/>
  </p:normalViewPr>
  <p:slideViewPr>
    <p:cSldViewPr snapToGrid="0" snapToObjects="1" showGuides="1">
      <p:cViewPr varScale="1">
        <p:scale>
          <a:sx n="59" d="100"/>
          <a:sy n="59" d="100"/>
        </p:scale>
        <p:origin x="96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459878-C319-6BF3-52DC-16FA4340A6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FA7FC-DFAE-8499-5A3E-AD9648D7FC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8BFD57-AB0A-470B-A7AF-56DFE7B5174A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C12BB-9544-9F9A-BEDA-E716864385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E77E4-B9A2-A882-9240-3AE65EE217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9D61A1-75D9-49F7-83EB-F58726426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2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B3339F-6CEA-4641-BE08-40DAFD6FCF25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F75CB5-5666-5049-9AE0-38EFD385C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6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99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29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761F8-5DCB-6982-2370-E7A5B4E4B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2FDE09-9E66-BD97-8031-5E954ED811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022514-683E-DCD9-91F4-5483FCD6E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5B828-7C5A-B1A3-CF79-45B519242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4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1035A-BBCD-E16E-EF41-9DDCB8437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8A79C1-0AF4-E270-62A6-BA6DD80B29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77595F-232A-BEA7-DE87-1BA03DE007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64524-6B84-0C32-D089-0D95A4AE5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89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8DAA4-7D46-DFEE-F5F5-958F6F031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F950E9-4CD3-81B5-4440-E46E10A720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9E85B9-1900-F86E-7B47-A0C169BE6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64FD3-377B-31AE-1663-D5C50CD5A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92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87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25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BE853-7EFE-61BA-DB34-A630DE64F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D91D6F-553E-B6C3-D0FD-0BDC554922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C68397-3824-9051-61ED-BAEFE185A0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3705C-3EAC-AFE1-8062-CB4D2DC79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640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88CB1-D88D-FE38-F431-4E3ED250D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8BD87A-F9E3-9B1E-3FC3-FBDE730F88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927CC7-BCA9-74A0-AABE-A5E198B3F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606EA-0789-EA5C-5704-555D0FFE2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ECE21-EE4D-CAB6-AD0F-E75431D46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136830-425A-7195-4F2A-5F2F01EF21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CFE882-E4A8-9602-370A-2EB56A1ED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D90B1-1A07-9171-6931-290684E299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89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1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DEF75CB5-5666-5049-9AE0-38EFD385C21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02673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10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9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64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F4492-204A-42D0-0DB1-F66506D66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BAE9AC-1BED-08E6-4D40-AD61C60497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5C1611-F51C-A7BE-9D5D-D5BC4FA81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F6255-0736-B4AF-30D4-274C76DFB0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24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E7ADA-E64F-6335-D5E7-BBDF8B87B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D84CF0-1A64-5F08-1DDA-30C298070C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18B140-49B9-FD69-6043-60D380FEB0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1BE2C-DE0E-984D-723B-83E61C4B6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5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72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AB08F-109D-5CA1-B812-CA588E40A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33F9AD-9BC6-9053-F1DE-E18018F8FC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BDD85D-2975-C46E-7B88-1D0320A9B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B9FCB-D570-C0D4-87BC-2CEE212251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761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949BE-4A8E-B3B3-3945-4810E36CF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DA7A30-9C69-7B55-5855-8F6748A617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B5FC9A-2309-51FB-F514-134B0A66E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C92FF-35CC-E2AF-7C89-F8CFEB283A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35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2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bg>
      <p:bgPr>
        <a:gradFill>
          <a:gsLst>
            <a:gs pos="93000">
              <a:schemeClr val="tx2"/>
            </a:gs>
            <a:gs pos="81000">
              <a:schemeClr val="accent6">
                <a:lumMod val="50000"/>
              </a:schemeClr>
            </a:gs>
            <a:gs pos="27000">
              <a:schemeClr val="tx1"/>
            </a:gs>
            <a:gs pos="8000">
              <a:schemeClr val="accent4">
                <a:lumMod val="75000"/>
              </a:schemeClr>
            </a:gs>
            <a:gs pos="0">
              <a:schemeClr val="accent4"/>
            </a:gs>
            <a:gs pos="99000">
              <a:schemeClr val="tx2">
                <a:lumMod val="40000"/>
                <a:lumOff val="60000"/>
              </a:schemeClr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A6450-E291-DC40-F198-C02B4851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12192003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62FF1-D97D-8505-FE7F-8B2DB411A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04799"/>
            <a:ext cx="12191998" cy="3215641"/>
          </a:xfrm>
        </p:spPr>
        <p:txBody>
          <a:bodyPr lIns="0" rIns="0" bIns="0" anchor="b" anchorCtr="0">
            <a:noAutofit/>
          </a:bodyPr>
          <a:lstStyle>
            <a:lvl1pPr algn="ctr">
              <a:defRPr sz="6000" kern="1200" cap="all" spc="3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8B9CAE2-F3DD-D6D3-96C8-D947A41177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" y="3670628"/>
            <a:ext cx="12191997" cy="2577772"/>
          </a:xfrm>
        </p:spPr>
        <p:txBody>
          <a:bodyPr>
            <a:noAutofit/>
          </a:bodyPr>
          <a:lstStyle>
            <a:lvl1pPr marL="0" indent="0" algn="ctr">
              <a:buNone/>
              <a:defRPr sz="3200" b="0" i="0" cap="all" spc="600" baseline="0">
                <a:solidFill>
                  <a:schemeClr val="accent3"/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19321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23B0D0-B01D-0BB0-6127-A878BE49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39728" y="-6350"/>
            <a:ext cx="6154615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627" y="173736"/>
            <a:ext cx="4352662" cy="220370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C363351-4779-B42E-ED7A-C4AF2920BAB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36550" y="336550"/>
            <a:ext cx="5303640" cy="6184900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889627" y="3104277"/>
            <a:ext cx="4371560" cy="3022201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921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2pPr>
            <a:lvl3pPr marL="861822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3pPr>
            <a:lvl4pPr marL="115214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712911-615E-724B-FC0F-99629152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89627" y="2679480"/>
            <a:ext cx="4352662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082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FFF0E2-6B47-67EB-D6AA-D972E7B7C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6350"/>
            <a:ext cx="4646951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827F6F-999F-23E9-8C09-325D1A76B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80134"/>
            <a:ext cx="3114078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70" y="171396"/>
            <a:ext cx="3736630" cy="2202350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41716" y="3078480"/>
            <a:ext cx="3108193" cy="30479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921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2pPr>
            <a:lvl3pPr marL="861822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3pPr>
            <a:lvl4pPr marL="115214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D360C16C-E69B-FDEF-F033-CA9A2E238288}"/>
              </a:ext>
            </a:extLst>
          </p:cNvPr>
          <p:cNvSpPr>
            <a:spLocks noGrp="1"/>
          </p:cNvSpPr>
          <p:nvPr>
            <p:ph type="tbl" sz="quarter" idx="37"/>
          </p:nvPr>
        </p:nvSpPr>
        <p:spPr>
          <a:xfrm>
            <a:off x="5067300" y="404813"/>
            <a:ext cx="6705600" cy="6048375"/>
          </a:xfr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07219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96A82D-0723-4BA3-0283-9F0D67B0C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20A5FD-BDFB-45F2-E644-E93FB81CA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416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562" y="433906"/>
            <a:ext cx="10515601" cy="132746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14302" y="2465535"/>
            <a:ext cx="7303538" cy="3427265"/>
          </a:xfrm>
        </p:spPr>
        <p:txBody>
          <a:bodyPr/>
          <a:lstStyle>
            <a:lvl1pPr marL="283464" indent="-283464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6928" indent="-28346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2pPr>
            <a:lvl3pPr marL="859536" indent="-28346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3pPr>
            <a:lvl4pPr marL="115214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7FC75E-AA73-003E-D4E3-B1819886AF9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8392160" y="2465388"/>
            <a:ext cx="2856865" cy="3427412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11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D51531-1219-2E4B-DCE7-C6FD9D809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C02E56-87A4-158A-F0B0-DB8E9BE3A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91547"/>
            <a:ext cx="10546763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70" y="643842"/>
            <a:ext cx="10515601" cy="1140849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471D7DE3-05F5-8052-02FA-6EF9717E15B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5025" y="2560638"/>
            <a:ext cx="10515600" cy="3478212"/>
          </a:xfr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68DE94-FC46-A848-7949-ABFEADADE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705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gradFill>
          <a:gsLst>
            <a:gs pos="81987">
              <a:schemeClr val="accent6">
                <a:lumMod val="50000"/>
              </a:schemeClr>
            </a:gs>
            <a:gs pos="35040">
              <a:srgbClr val="020B11"/>
            </a:gs>
            <a:gs pos="11979">
              <a:schemeClr val="accent4">
                <a:lumMod val="50000"/>
              </a:schemeClr>
            </a:gs>
            <a:gs pos="0">
              <a:schemeClr val="accent4"/>
            </a:gs>
            <a:gs pos="99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89F5C3D-E9E6-75E0-BF7D-799B5CFE5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575462" y="4137"/>
            <a:ext cx="7616537" cy="6853863"/>
            <a:chOff x="4575462" y="4137"/>
            <a:chExt cx="7616537" cy="685386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1D2C2-40C4-6B80-E8C6-B4CE94C23037}"/>
                </a:ext>
              </a:extLst>
            </p:cNvPr>
            <p:cNvGrpSpPr/>
            <p:nvPr/>
          </p:nvGrpSpPr>
          <p:grpSpPr>
            <a:xfrm>
              <a:off x="4575462" y="691665"/>
              <a:ext cx="364018" cy="857035"/>
              <a:chOff x="468157" y="1144246"/>
              <a:chExt cx="364018" cy="857035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C904D88-E1BE-F1FA-D405-F55DA966DA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705405" y="1144246"/>
                <a:ext cx="126770" cy="126770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Graphic 12">
                <a:extLst>
                  <a:ext uri="{FF2B5EF4-FFF2-40B4-BE49-F238E27FC236}">
                    <a16:creationId xmlns:a16="http://schemas.microsoft.com/office/drawing/2014/main" id="{1D8F0816-C429-D32E-058B-33405874DF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68157" y="1963496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  <p:pic>
          <p:nvPicPr>
            <p:cNvPr id="4" name="Content Placeholder 14">
              <a:extLst>
                <a:ext uri="{FF2B5EF4-FFF2-40B4-BE49-F238E27FC236}">
                  <a16:creationId xmlns:a16="http://schemas.microsoft.com/office/drawing/2014/main" id="{14AC0A97-7D79-3DBE-FB53-A9EBFD806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2796" y="4137"/>
              <a:ext cx="5649203" cy="685386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E83F98-B388-2594-BACB-E3DB652C9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831" y="173735"/>
            <a:ext cx="4409514" cy="2203704"/>
          </a:xfrm>
        </p:spPr>
        <p:txBody>
          <a:bodyPr anchor="b">
            <a:noAutofit/>
          </a:bodyPr>
          <a:lstStyle>
            <a:lvl1pPr>
              <a:defRPr sz="32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9D0F3E-69D8-49F3-5D7A-71FDC4E3EEE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1850" y="3079119"/>
            <a:ext cx="4413250" cy="2752725"/>
          </a:xfrm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defRPr sz="18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6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CFC792-44F7-2497-E19D-8FB08AFF9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79192"/>
            <a:ext cx="4101929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26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93000">
              <a:schemeClr val="tx2"/>
            </a:gs>
            <a:gs pos="81000">
              <a:schemeClr val="accent6">
                <a:lumMod val="50000"/>
              </a:schemeClr>
            </a:gs>
            <a:gs pos="27000">
              <a:schemeClr val="tx1"/>
            </a:gs>
            <a:gs pos="8000">
              <a:schemeClr val="accent4">
                <a:lumMod val="75000"/>
              </a:schemeClr>
            </a:gs>
            <a:gs pos="0">
              <a:schemeClr val="accent4"/>
            </a:gs>
            <a:gs pos="99000">
              <a:schemeClr val="tx2">
                <a:lumMod val="40000"/>
                <a:lumOff val="60000"/>
              </a:schemeClr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A6450-E291-DC40-F198-C02B4851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12192003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62FF1-D97D-8505-FE7F-8B2DB411A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" y="1821180"/>
            <a:ext cx="12191994" cy="3215641"/>
          </a:xfrm>
        </p:spPr>
        <p:txBody>
          <a:bodyPr lIns="0" rIns="0" bIns="0" anchor="ctr" anchorCtr="0">
            <a:noAutofit/>
          </a:bodyPr>
          <a:lstStyle>
            <a:lvl1pPr algn="ctr">
              <a:defRPr sz="6000" kern="1200" cap="all" spc="3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3504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A084D09-1B2D-4EE2-82A7-83196133B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6350"/>
            <a:ext cx="12185769" cy="6864350"/>
            <a:chOff x="0" y="-6350"/>
            <a:chExt cx="12185769" cy="68643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3860AA6-1B14-DF89-B725-CC444E502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-6350"/>
              <a:ext cx="6160393" cy="686435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6" name="Content Placeholder 14">
              <a:extLst>
                <a:ext uri="{FF2B5EF4-FFF2-40B4-BE49-F238E27FC236}">
                  <a16:creationId xmlns:a16="http://schemas.microsoft.com/office/drawing/2014/main" id="{D172E570-D67F-4980-88C2-CF6560C1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50267" y="410125"/>
              <a:ext cx="6845628" cy="6025377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F90BF68-CF26-6705-CBFD-428BEB787EDB}"/>
                </a:ext>
              </a:extLst>
            </p:cNvPr>
            <p:cNvGrpSpPr/>
            <p:nvPr/>
          </p:nvGrpSpPr>
          <p:grpSpPr>
            <a:xfrm rot="10800000">
              <a:off x="5304704" y="259572"/>
              <a:ext cx="584267" cy="390181"/>
              <a:chOff x="1876516" y="596691"/>
              <a:chExt cx="584267" cy="39018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066F635-8DB9-B091-8467-D8F0327217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876516" y="842493"/>
                <a:ext cx="144379" cy="144379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Graphic 12">
                <a:extLst>
                  <a:ext uri="{FF2B5EF4-FFF2-40B4-BE49-F238E27FC236}">
                    <a16:creationId xmlns:a16="http://schemas.microsoft.com/office/drawing/2014/main" id="{882D2FD3-A05B-400C-6347-115486FFD9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360199" y="596691"/>
                <a:ext cx="100584" cy="100584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0459F4-C5B9-4070-46D1-2E7DA3EF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466502" cy="1936866"/>
          </a:xfrm>
        </p:spPr>
        <p:txBody>
          <a:bodyPr anchor="b"/>
          <a:lstStyle>
            <a:lvl1pPr>
              <a:defRPr sz="3200" cap="all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F613B1-323C-4C25-4526-1D3313A71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20500"/>
            <a:ext cx="4471665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D2C2143-1936-BBDA-A6A8-40B6DBD16AE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1" y="3097848"/>
            <a:ext cx="4466504" cy="3405187"/>
          </a:xfrm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2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9040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B5B81B-FCE8-FE9C-8F0A-6488B25F0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869" y="579120"/>
            <a:ext cx="11548261" cy="2733306"/>
          </a:xfrm>
        </p:spPr>
        <p:txBody>
          <a:bodyPr anchor="b">
            <a:noAutofit/>
          </a:bodyPr>
          <a:lstStyle>
            <a:lvl1pPr algn="ctr">
              <a:defRPr sz="3200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F877C2F-8190-18D9-5D24-5BD7B05A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1868" y="3484615"/>
            <a:ext cx="11562303" cy="2387865"/>
          </a:xfrm>
        </p:spPr>
        <p:txBody>
          <a:bodyPr>
            <a:noAutofit/>
          </a:bodyPr>
          <a:lstStyle>
            <a:lvl1pPr marL="0" indent="0" algn="ctr">
              <a:buNone/>
              <a:defRPr sz="6000" b="0" i="0" cap="all" spc="600" baseline="0">
                <a:solidFill>
                  <a:schemeClr val="accent3">
                    <a:lumMod val="75000"/>
                  </a:schemeClr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59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gradFill>
          <a:gsLst>
            <a:gs pos="100000">
              <a:schemeClr val="tx2"/>
            </a:gs>
            <a:gs pos="79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64209F-41AB-70E5-1B9E-7490900C5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1"/>
            <a:ext cx="12191997" cy="6857998"/>
          </a:xfrm>
          <a:prstGeom prst="rect">
            <a:avLst/>
          </a:prstGeom>
          <a:gradFill flip="none" rotWithShape="1">
            <a:gsLst>
              <a:gs pos="0">
                <a:srgbClr val="1A012C"/>
              </a:gs>
              <a:gs pos="45000">
                <a:srgbClr val="1A012C">
                  <a:alpha val="50000"/>
                </a:srgbClr>
              </a:gs>
              <a:gs pos="100000">
                <a:schemeClr val="accent6">
                  <a:lumMod val="5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D3409-585B-54E2-1DCC-AC58804E4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6350"/>
            <a:ext cx="6096000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891" y="511762"/>
            <a:ext cx="4960830" cy="2785158"/>
          </a:xfrm>
        </p:spPr>
        <p:txBody>
          <a:bodyPr anchor="b">
            <a:noAutofit/>
          </a:bodyPr>
          <a:lstStyle>
            <a:lvl1pPr algn="l">
              <a:defRPr sz="2400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47B8A5C-E279-DB0B-E9D3-9274178761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2640" y="3484615"/>
            <a:ext cx="4958081" cy="2387865"/>
          </a:xfrm>
        </p:spPr>
        <p:txBody>
          <a:bodyPr>
            <a:noAutofit/>
          </a:bodyPr>
          <a:lstStyle>
            <a:lvl1pPr marL="0" indent="0" algn="l">
              <a:buNone/>
              <a:defRPr sz="3200" b="0" i="0" cap="all" spc="600" baseline="0">
                <a:solidFill>
                  <a:schemeClr val="accent3">
                    <a:lumMod val="75000"/>
                  </a:schemeClr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386C402-C5C5-2A54-C618-62673AD93C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638" y="336550"/>
            <a:ext cx="5322887" cy="6184900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1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2 column">
    <p:bg>
      <p:bgPr>
        <a:gradFill>
          <a:gsLst>
            <a:gs pos="100000">
              <a:schemeClr val="tx2"/>
            </a:gs>
            <a:gs pos="79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4">
            <a:extLst>
              <a:ext uri="{FF2B5EF4-FFF2-40B4-BE49-F238E27FC236}">
                <a16:creationId xmlns:a16="http://schemas.microsoft.com/office/drawing/2014/main" id="{318CE367-BBCB-F4AB-635F-4C9995EAE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50"/>
            <a:ext cx="2356339" cy="68538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E3FBBA-81E2-31F1-EF51-02706B5B5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56339" y="-6350"/>
            <a:ext cx="9831801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D3746D-3CD1-FFA5-0019-AD0C588B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05669" y="2002443"/>
            <a:ext cx="7922116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5669" y="113097"/>
            <a:ext cx="7420819" cy="1656304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9624CF4-7769-4663-3361-39136F5E20C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305669" y="2470150"/>
            <a:ext cx="7420819" cy="3676649"/>
          </a:xfr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8001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2pPr>
            <a:lvl3pPr marL="12573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</a:defRPr>
            </a:lvl3pPr>
            <a:lvl4pPr marL="16573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4pPr>
            <a:lvl5pPr marL="21145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26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361F2FA-20C7-5447-C138-CE2CA186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" y="2"/>
            <a:ext cx="12191997" cy="6857998"/>
            <a:chOff x="3" y="2"/>
            <a:chExt cx="12191997" cy="685799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EDD626-82E4-71C6-25F1-CDA46B7B3F39}"/>
                </a:ext>
              </a:extLst>
            </p:cNvPr>
            <p:cNvSpPr/>
            <p:nvPr/>
          </p:nvSpPr>
          <p:spPr>
            <a:xfrm>
              <a:off x="3" y="2"/>
              <a:ext cx="12191997" cy="6857998"/>
            </a:xfrm>
            <a:prstGeom prst="rect">
              <a:avLst/>
            </a:prstGeom>
            <a:gradFill flip="none" rotWithShape="1">
              <a:gsLst>
                <a:gs pos="0">
                  <a:srgbClr val="1A012C"/>
                </a:gs>
                <a:gs pos="45000">
                  <a:srgbClr val="1A012C">
                    <a:alpha val="50000"/>
                  </a:srgbClr>
                </a:gs>
                <a:gs pos="100000">
                  <a:schemeClr val="accent6">
                    <a:lumMod val="5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DC952AF-CE06-54F7-CB4A-1722F90A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" y="2"/>
              <a:ext cx="12191994" cy="6857996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E6EDFF3-843B-AAE9-DB73-423142606F52}"/>
                </a:ext>
              </a:extLst>
            </p:cNvPr>
            <p:cNvGrpSpPr/>
            <p:nvPr/>
          </p:nvGrpSpPr>
          <p:grpSpPr>
            <a:xfrm rot="5400000">
              <a:off x="1645776" y="1222395"/>
              <a:ext cx="431603" cy="412684"/>
              <a:chOff x="1870859" y="869908"/>
              <a:chExt cx="431603" cy="412684"/>
            </a:xfrm>
          </p:grpSpPr>
          <p:sp>
            <p:nvSpPr>
              <p:cNvPr id="12" name="Graphic 15">
                <a:extLst>
                  <a:ext uri="{FF2B5EF4-FFF2-40B4-BE49-F238E27FC236}">
                    <a16:creationId xmlns:a16="http://schemas.microsoft.com/office/drawing/2014/main" id="{312F4F85-6C79-201D-E20D-64CD4728E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" name="Graphic 12">
                <a:extLst>
                  <a:ext uri="{FF2B5EF4-FFF2-40B4-BE49-F238E27FC236}">
                    <a16:creationId xmlns:a16="http://schemas.microsoft.com/office/drawing/2014/main" id="{01D71DAD-ECC6-A850-88E4-A4EDCF494A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632CC6D-6024-2368-8EBA-4B7A2D6428BC}"/>
                </a:ext>
              </a:extLst>
            </p:cNvPr>
            <p:cNvGrpSpPr/>
            <p:nvPr/>
          </p:nvGrpSpPr>
          <p:grpSpPr>
            <a:xfrm rot="20626702">
              <a:off x="10248169" y="5448942"/>
              <a:ext cx="431603" cy="412684"/>
              <a:chOff x="1870859" y="869908"/>
              <a:chExt cx="431603" cy="412684"/>
            </a:xfrm>
          </p:grpSpPr>
          <p:sp>
            <p:nvSpPr>
              <p:cNvPr id="6" name="Graphic 15">
                <a:extLst>
                  <a:ext uri="{FF2B5EF4-FFF2-40B4-BE49-F238E27FC236}">
                    <a16:creationId xmlns:a16="http://schemas.microsoft.com/office/drawing/2014/main" id="{B05BE7BE-7D54-A09B-8A67-6B28CF6BB6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" name="Graphic 12">
                <a:extLst>
                  <a:ext uri="{FF2B5EF4-FFF2-40B4-BE49-F238E27FC236}">
                    <a16:creationId xmlns:a16="http://schemas.microsoft.com/office/drawing/2014/main" id="{258346A9-F75C-6704-EEED-CF7A8A0F8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2CC39D-03B1-4933-F236-462B5862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448" y="264160"/>
            <a:ext cx="6327105" cy="3373973"/>
          </a:xfrm>
        </p:spPr>
        <p:txBody>
          <a:bodyPr anchor="b"/>
          <a:lstStyle>
            <a:lvl1pPr algn="ctr">
              <a:defRPr sz="3200" cap="all" spc="6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711CA51-49DC-62CA-F147-F286B1C9DB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2448" y="3962135"/>
            <a:ext cx="6327105" cy="2653771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cap="all" spc="300" baseline="0">
                <a:solidFill>
                  <a:schemeClr val="bg1"/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118341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C7D5518-914C-92E3-E9EC-26752C9F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-6350"/>
            <a:ext cx="12192000" cy="6864350"/>
            <a:chOff x="-1" y="-6350"/>
            <a:chExt cx="12192000" cy="68643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2D0B82-F74C-65EF-3BF6-8EEA16F36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8750" y="-6350"/>
              <a:ext cx="10763249" cy="686435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blue and purple spiral&#10;&#10;Description automatically generated">
              <a:extLst>
                <a:ext uri="{FF2B5EF4-FFF2-40B4-BE49-F238E27FC236}">
                  <a16:creationId xmlns:a16="http://schemas.microsoft.com/office/drawing/2014/main" id="{44E12326-9CF4-38EC-1BAF-1F994F2208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3"/>
            <a:stretch/>
          </p:blipFill>
          <p:spPr>
            <a:xfrm flipH="1">
              <a:off x="-1" y="0"/>
              <a:ext cx="1428751" cy="68580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5C1D9C-B114-FC6A-9213-7287D39EAD9F}"/>
                </a:ext>
              </a:extLst>
            </p:cNvPr>
            <p:cNvGrpSpPr/>
            <p:nvPr/>
          </p:nvGrpSpPr>
          <p:grpSpPr>
            <a:xfrm>
              <a:off x="10649689" y="4382998"/>
              <a:ext cx="754139" cy="1865729"/>
              <a:chOff x="653351" y="2693558"/>
              <a:chExt cx="754139" cy="1865729"/>
            </a:xfrm>
          </p:grpSpPr>
          <p:sp>
            <p:nvSpPr>
              <p:cNvPr id="11" name="Graphic 15">
                <a:extLst>
                  <a:ext uri="{FF2B5EF4-FFF2-40B4-BE49-F238E27FC236}">
                    <a16:creationId xmlns:a16="http://schemas.microsoft.com/office/drawing/2014/main" id="{2BC89B10-C93E-8CE5-73B3-F6049168C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8137" y="2693558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2" name="Graphic 12">
                <a:extLst>
                  <a:ext uri="{FF2B5EF4-FFF2-40B4-BE49-F238E27FC236}">
                    <a16:creationId xmlns:a16="http://schemas.microsoft.com/office/drawing/2014/main" id="{39DB2AA2-9661-AC91-932D-2F1BEC47BD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306906" y="3837599"/>
                <a:ext cx="100584" cy="100584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" name="Graphic 12">
                <a:extLst>
                  <a:ext uri="{FF2B5EF4-FFF2-40B4-BE49-F238E27FC236}">
                    <a16:creationId xmlns:a16="http://schemas.microsoft.com/office/drawing/2014/main" id="{86C9AC9B-3792-E880-03FE-D46FB046AB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653351" y="4521502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42A133-65D6-D958-C0CD-E8D45B9BD7BB}"/>
                </a:ext>
              </a:extLst>
            </p:cNvPr>
            <p:cNvGrpSpPr/>
            <p:nvPr/>
          </p:nvGrpSpPr>
          <p:grpSpPr>
            <a:xfrm>
              <a:off x="1870859" y="869908"/>
              <a:ext cx="431603" cy="412684"/>
              <a:chOff x="1870859" y="869908"/>
              <a:chExt cx="431603" cy="412684"/>
            </a:xfrm>
          </p:grpSpPr>
          <p:sp>
            <p:nvSpPr>
              <p:cNvPr id="9" name="Graphic 15">
                <a:extLst>
                  <a:ext uri="{FF2B5EF4-FFF2-40B4-BE49-F238E27FC236}">
                    <a16:creationId xmlns:a16="http://schemas.microsoft.com/office/drawing/2014/main" id="{A746B023-387D-4EAC-052B-60F131E6E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0" name="Graphic 12">
                <a:extLst>
                  <a:ext uri="{FF2B5EF4-FFF2-40B4-BE49-F238E27FC236}">
                    <a16:creationId xmlns:a16="http://schemas.microsoft.com/office/drawing/2014/main" id="{20760125-21CF-A296-3EA7-3C6C0E9BCB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851D11-41E3-33F2-CBA6-B2A9A5A2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69139" y="2002443"/>
            <a:ext cx="88735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9620" y="162560"/>
            <a:ext cx="8843050" cy="1616904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3C5A-BF21-DE87-0ED1-3E2D0F32B5D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2373002" y="2474811"/>
            <a:ext cx="4015098" cy="35283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D77F99A7-26FA-422E-43E9-C76B4A56E44A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995159" y="2474811"/>
            <a:ext cx="4227332" cy="35283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2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A7247A-846A-F316-B494-69B42CBF3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4B3AF6-983E-0901-0045-6CDF4E93E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705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3C5B7647-403E-A66E-6CF4-0D3A99AA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 flipH="1">
            <a:off x="10488530" y="4210019"/>
            <a:ext cx="754139" cy="1865729"/>
            <a:chOff x="653351" y="2693558"/>
            <a:chExt cx="754139" cy="1865729"/>
          </a:xfrm>
        </p:grpSpPr>
        <p:sp>
          <p:nvSpPr>
            <p:cNvPr id="10" name="Graphic 15">
              <a:extLst>
                <a:ext uri="{FF2B5EF4-FFF2-40B4-BE49-F238E27FC236}">
                  <a16:creationId xmlns:a16="http://schemas.microsoft.com/office/drawing/2014/main" id="{E48E731E-FEF1-9C59-64B0-9CB6E8853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8137" y="2693558"/>
              <a:ext cx="128016" cy="128016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61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Graphic 12">
              <a:extLst>
                <a:ext uri="{FF2B5EF4-FFF2-40B4-BE49-F238E27FC236}">
                  <a16:creationId xmlns:a16="http://schemas.microsoft.com/office/drawing/2014/main" id="{AFE83BB3-4D12-8E20-CA93-1834D7F0A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06906" y="3837599"/>
              <a:ext cx="100584" cy="100584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42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Graphic 12">
              <a:extLst>
                <a:ext uri="{FF2B5EF4-FFF2-40B4-BE49-F238E27FC236}">
                  <a16:creationId xmlns:a16="http://schemas.microsoft.com/office/drawing/2014/main" id="{3EB1D810-BC05-6C0E-0DE4-3604EBAA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53351" y="4521502"/>
              <a:ext cx="45719" cy="37785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42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680" y="430482"/>
            <a:ext cx="10500989" cy="132746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3C5A-BF21-DE87-0ED1-3E2D0F32B5D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07038" y="2465539"/>
            <a:ext cx="3774587" cy="3723753"/>
          </a:xfrm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626364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lphaLcPeriod"/>
              <a:defRPr sz="1800" spc="0">
                <a:solidFill>
                  <a:schemeClr val="bg1"/>
                </a:solidFill>
                <a:latin typeface="+mn-lt"/>
              </a:defRPr>
            </a:lvl2pPr>
            <a:lvl3pPr marL="918972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arenR"/>
              <a:defRPr sz="1800" spc="0">
                <a:solidFill>
                  <a:schemeClr val="bg1"/>
                </a:solidFill>
                <a:latin typeface="+mn-lt"/>
              </a:defRPr>
            </a:lvl3pPr>
            <a:lvl4pPr marL="1209294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lphaLcParenR"/>
              <a:defRPr sz="1800" spc="0">
                <a:solidFill>
                  <a:schemeClr val="bg1"/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4927600" y="2465539"/>
            <a:ext cx="6315069" cy="372375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22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9000">
              <a:srgbClr val="05202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3EA418-19D1-0D4D-BE52-40A86E32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BAE0C-5187-A64D-A481-E69245670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59C05-48F5-9346-8256-5B61C6990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75D63-7351-9C4A-AEE0-10E27B3B6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0889F-2BBA-5F45-95BC-BEA668816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9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9" r:id="rId2"/>
    <p:sldLayoutId id="2147483669" r:id="rId3"/>
    <p:sldLayoutId id="2147483672" r:id="rId4"/>
    <p:sldLayoutId id="2147483673" r:id="rId5"/>
    <p:sldLayoutId id="2147483674" r:id="rId6"/>
    <p:sldLayoutId id="2147483671" r:id="rId7"/>
    <p:sldLayoutId id="2147483675" r:id="rId8"/>
    <p:sldLayoutId id="2147483676" r:id="rId9"/>
    <p:sldLayoutId id="2147483670" r:id="rId10"/>
    <p:sldLayoutId id="2147483677" r:id="rId11"/>
    <p:sldLayoutId id="2147483678" r:id="rId12"/>
    <p:sldLayoutId id="2147483664" r:id="rId13"/>
    <p:sldLayoutId id="21474836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300" baseline="0">
          <a:solidFill>
            <a:schemeClr val="bg1"/>
          </a:solidFill>
          <a:latin typeface="+mj-lt"/>
          <a:ea typeface="+mj-ea"/>
          <a:cs typeface="Biome" panose="020B05030302040208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accent3"/>
          </a:solidFill>
          <a:latin typeface="+mj-lt"/>
          <a:ea typeface="+mn-ea"/>
          <a:cs typeface="Biome" panose="020B05030302040208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hyperlink" Target="https://www.researchgate.net/figure/Difference-between-bioink-and-biomaterial-ink-In-bioink-cells-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97874EA-2F67-60CD-631F-5A787057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799"/>
            <a:ext cx="12191998" cy="3215641"/>
          </a:xfrm>
        </p:spPr>
        <p:txBody>
          <a:bodyPr anchor="b"/>
          <a:lstStyle/>
          <a:p>
            <a:r>
              <a:rPr lang="en-US" dirty="0"/>
              <a:t>3d Bioprinting</a:t>
            </a: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2981AB9E-AF0F-CAD0-2DD2-D640FB871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" y="3670628"/>
            <a:ext cx="12191997" cy="1468300"/>
          </a:xfrm>
        </p:spPr>
        <p:txBody>
          <a:bodyPr/>
          <a:lstStyle/>
          <a:p>
            <a:r>
              <a:rPr lang="en-US" dirty="0"/>
              <a:t>Accelerating new drug discovery &amp; providing new hope for organ transplantation</a:t>
            </a: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83C6ADCB-A4FE-145A-ECAF-FE218B7A1E02}"/>
              </a:ext>
            </a:extLst>
          </p:cNvPr>
          <p:cNvSpPr txBox="1">
            <a:spLocks/>
          </p:cNvSpPr>
          <p:nvPr/>
        </p:nvSpPr>
        <p:spPr>
          <a:xfrm>
            <a:off x="362715" y="5286068"/>
            <a:ext cx="12191997" cy="14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cap="all" spc="600" baseline="0">
                <a:solidFill>
                  <a:schemeClr val="accent3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31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A29A4-AAFD-04EE-0732-0671E83D5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620" y="162560"/>
            <a:ext cx="8843050" cy="1616904"/>
          </a:xfrm>
        </p:spPr>
        <p:txBody>
          <a:bodyPr/>
          <a:lstStyle/>
          <a:p>
            <a:r>
              <a:rPr lang="en-US" dirty="0"/>
              <a:t>Additive manufacturing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FEE91-E849-1CB0-9E51-A58B99C631C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2373002" y="2474811"/>
            <a:ext cx="4015098" cy="1374813"/>
          </a:xfrm>
        </p:spPr>
        <p:txBody>
          <a:bodyPr/>
          <a:lstStyle/>
          <a:p>
            <a:r>
              <a:rPr lang="en-US" dirty="0"/>
              <a:t>A type of manufacturing where products are generated from a digital image by adding material, layer by layer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23533-91C6-420C-B7D7-4977ACF7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46CE7E-EF7D-FD58-A2FF-6836A20A0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1030" y="3781344"/>
            <a:ext cx="2743200" cy="2627416"/>
          </a:xfrm>
          <a:prstGeom prst="rect">
            <a:avLst/>
          </a:prstGeom>
        </p:spPr>
      </p:pic>
      <p:pic>
        <p:nvPicPr>
          <p:cNvPr id="10" name="Project (3)">
            <a:hlinkClick r:id="" action="ppaction://media"/>
            <a:extLst>
              <a:ext uri="{FF2B5EF4-FFF2-40B4-BE49-F238E27FC236}">
                <a16:creationId xmlns:a16="http://schemas.microsoft.com/office/drawing/2014/main" id="{FFF2DE55-AA95-A53C-FADF-3120B54A9B9E}"/>
              </a:ext>
            </a:extLst>
          </p:cNvPr>
          <p:cNvPicPr>
            <a:picLocks noGrp="1" noChangeAspect="1"/>
          </p:cNvPicPr>
          <p:nvPr>
            <p:ph sz="quarter" idx="36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43775" y="2474913"/>
            <a:ext cx="3529013" cy="3529012"/>
          </a:xfrm>
        </p:spPr>
      </p:pic>
    </p:spTree>
    <p:extLst>
      <p:ext uri="{BB962C8B-B14F-4D97-AF65-F5344CB8AC3E}">
        <p14:creationId xmlns:p14="http://schemas.microsoft.com/office/powerpoint/2010/main" val="107360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061E1-D2ED-6BE5-EDCC-CA50B4155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BC925-A5BE-5B8F-9B82-2415CE8C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620" y="162560"/>
            <a:ext cx="8843050" cy="1616904"/>
          </a:xfrm>
        </p:spPr>
        <p:txBody>
          <a:bodyPr/>
          <a:lstStyle/>
          <a:p>
            <a:r>
              <a:rPr lang="en-US" dirty="0"/>
              <a:t>Additive manufacturing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AE088-013D-4630-C106-83649C73D512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2373002" y="2474811"/>
            <a:ext cx="4015098" cy="1374813"/>
          </a:xfrm>
        </p:spPr>
        <p:txBody>
          <a:bodyPr/>
          <a:lstStyle/>
          <a:p>
            <a:r>
              <a:rPr lang="en-US" dirty="0"/>
              <a:t>A type of manufacturing where products are generated from a digital image by adding material, layer by layer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8C6F4-1DDE-C9C6-2949-8DBBA7D4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92FFE8-1B1B-15E0-3060-4E34D88E4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030" y="3781344"/>
            <a:ext cx="2743200" cy="26274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D62A07-B32C-E54A-EF1E-2C036B8B7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977" y="2624328"/>
            <a:ext cx="3216717" cy="389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6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47041-C3A2-8763-5945-2694E5713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86F0-2652-973A-3D0E-7DA2FD983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620" y="162560"/>
            <a:ext cx="8843050" cy="1616904"/>
          </a:xfrm>
        </p:spPr>
        <p:txBody>
          <a:bodyPr/>
          <a:lstStyle/>
          <a:p>
            <a:r>
              <a:rPr lang="en-US" dirty="0"/>
              <a:t>Additive manufacturing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41456-90BB-4C0F-169F-233221D6BC53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2373002" y="2474811"/>
            <a:ext cx="4015098" cy="1374813"/>
          </a:xfrm>
        </p:spPr>
        <p:txBody>
          <a:bodyPr/>
          <a:lstStyle/>
          <a:p>
            <a:r>
              <a:rPr lang="en-US" dirty="0"/>
              <a:t>A type of manufacturing where products are generated from a digital image by adding material, layer by layer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3DB31-9741-CBE0-818F-C7C443B51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CDD448-54CA-CF87-9974-CA139D17F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030" y="3781344"/>
            <a:ext cx="2743200" cy="26274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BC21EBF-0FDA-6704-088F-A6113F12C949}"/>
              </a:ext>
            </a:extLst>
          </p:cNvPr>
          <p:cNvGrpSpPr/>
          <p:nvPr/>
        </p:nvGrpSpPr>
        <p:grpSpPr>
          <a:xfrm>
            <a:off x="7431977" y="2624328"/>
            <a:ext cx="3216717" cy="3893130"/>
            <a:chOff x="7431977" y="2624328"/>
            <a:chExt cx="3216717" cy="389313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E3895C7-4419-90B6-EADA-313847F58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1977" y="2624328"/>
              <a:ext cx="3216717" cy="3893130"/>
            </a:xfrm>
            <a:prstGeom prst="rect">
              <a:avLst/>
            </a:prstGeom>
          </p:spPr>
        </p:pic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D8948D6D-39F7-D37C-97FA-34267116EF0D}"/>
                </a:ext>
              </a:extLst>
            </p:cNvPr>
            <p:cNvSpPr/>
            <p:nvPr/>
          </p:nvSpPr>
          <p:spPr>
            <a:xfrm>
              <a:off x="8805672" y="4782312"/>
              <a:ext cx="466344" cy="296225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4474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8817E-1C64-0816-939C-7D8F8DE3D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7F44-06C8-A17E-CDC1-95B0DEC5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620" y="162560"/>
            <a:ext cx="8843050" cy="1616904"/>
          </a:xfrm>
        </p:spPr>
        <p:txBody>
          <a:bodyPr/>
          <a:lstStyle/>
          <a:p>
            <a:r>
              <a:rPr lang="en-US" dirty="0"/>
              <a:t>Additive manufacturing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54294-6275-A8A9-C844-536C1CEA850C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2373002" y="2474811"/>
            <a:ext cx="4015098" cy="1374813"/>
          </a:xfrm>
        </p:spPr>
        <p:txBody>
          <a:bodyPr/>
          <a:lstStyle/>
          <a:p>
            <a:r>
              <a:rPr lang="en-US" dirty="0"/>
              <a:t>A type of manufacturing where products are generated from a digital image by adding material, layer by layer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0CB21-5C7C-0C14-975C-B60C0D732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A02648-BD21-27F0-1584-E3A7CD10F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030" y="3781344"/>
            <a:ext cx="2743200" cy="262741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2514EDD-7571-FB13-6D64-FDAF611FFB19}"/>
              </a:ext>
            </a:extLst>
          </p:cNvPr>
          <p:cNvGrpSpPr/>
          <p:nvPr/>
        </p:nvGrpSpPr>
        <p:grpSpPr>
          <a:xfrm>
            <a:off x="7431977" y="2624328"/>
            <a:ext cx="3216717" cy="3893130"/>
            <a:chOff x="7431977" y="2624328"/>
            <a:chExt cx="3216717" cy="38931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C13EB50-CDE0-2EAC-2C03-21915EAAA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1977" y="2624328"/>
              <a:ext cx="3216717" cy="3893130"/>
            </a:xfrm>
            <a:prstGeom prst="rect">
              <a:avLst/>
            </a:prstGeom>
          </p:spPr>
        </p:pic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AE180A94-82CC-7210-E9BF-6F5F19CED576}"/>
                </a:ext>
              </a:extLst>
            </p:cNvPr>
            <p:cNvSpPr/>
            <p:nvPr/>
          </p:nvSpPr>
          <p:spPr>
            <a:xfrm>
              <a:off x="8805672" y="4782312"/>
              <a:ext cx="466344" cy="296225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Block Arc 8">
            <a:extLst>
              <a:ext uri="{FF2B5EF4-FFF2-40B4-BE49-F238E27FC236}">
                <a16:creationId xmlns:a16="http://schemas.microsoft.com/office/drawing/2014/main" id="{C420A6F2-F15F-3BDA-9342-1F5975307E59}"/>
              </a:ext>
            </a:extLst>
          </p:cNvPr>
          <p:cNvSpPr/>
          <p:nvPr/>
        </p:nvSpPr>
        <p:spPr>
          <a:xfrm rot="10800000">
            <a:off x="8755380" y="4570893"/>
            <a:ext cx="566928" cy="201168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41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83E06-8BEA-1DD3-D0D6-391C0888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0" y="430482"/>
            <a:ext cx="10500989" cy="1327464"/>
          </a:xfrm>
        </p:spPr>
        <p:txBody>
          <a:bodyPr/>
          <a:lstStyle/>
          <a:p>
            <a:r>
              <a:rPr lang="en-US" dirty="0"/>
              <a:t>3d </a:t>
            </a:r>
            <a:r>
              <a:rPr lang="en-US" dirty="0" err="1"/>
              <a:t>bIOPRINTING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175D3-F3DC-695F-474B-346EDCA5D60F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807038" y="2465539"/>
            <a:ext cx="9279071" cy="372375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Uses “bioinks” – biocompatible materials and/or living cells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Creates 3D structures that mimic human (typically) tissues and organs</a:t>
            </a:r>
          </a:p>
          <a:p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B8B6A-2B28-5C38-80E7-0EBE705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098" name="Picture 2" descr="Featured image of What Exactly is Bioink? – Simply Explained">
            <a:extLst>
              <a:ext uri="{FF2B5EF4-FFF2-40B4-BE49-F238E27FC236}">
                <a16:creationId xmlns:a16="http://schemas.microsoft.com/office/drawing/2014/main" id="{3E1B78B0-9255-3BF4-D744-21CFA7AB9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396" y="2886075"/>
            <a:ext cx="1596046" cy="89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D bioprinting">
            <a:extLst>
              <a:ext uri="{FF2B5EF4-FFF2-40B4-BE49-F238E27FC236}">
                <a16:creationId xmlns:a16="http://schemas.microsoft.com/office/drawing/2014/main" id="{6FEDB0F2-8AD6-AA4F-89FC-D62015404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251" y="4515727"/>
            <a:ext cx="2141665" cy="128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 bioprinted coronary artery">
            <a:extLst>
              <a:ext uri="{FF2B5EF4-FFF2-40B4-BE49-F238E27FC236}">
                <a16:creationId xmlns:a16="http://schemas.microsoft.com/office/drawing/2014/main" id="{E680741C-790C-4131-FD46-ADF359F37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70" y="4576737"/>
            <a:ext cx="1549546" cy="144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0DF814DD-638C-FFF6-73F3-13765618B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960" y="4407801"/>
            <a:ext cx="2595513" cy="145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75FE69-5E6F-FD19-8C4F-33E94A7301AF}"/>
              </a:ext>
            </a:extLst>
          </p:cNvPr>
          <p:cNvSpPr txBox="1"/>
          <p:nvPr/>
        </p:nvSpPr>
        <p:spPr>
          <a:xfrm>
            <a:off x="7902019" y="5852164"/>
            <a:ext cx="417371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https://www.science.org/content/article/tissue-printer-creates-lifelike-human-ear</a:t>
            </a:r>
          </a:p>
        </p:txBody>
      </p:sp>
      <p:pic>
        <p:nvPicPr>
          <p:cNvPr id="4106" name="Picture 10" descr="Bioinks : The secret sauce of bioprinting, for building your tissues - Next  Big Innovation Labs®">
            <a:extLst>
              <a:ext uri="{FF2B5EF4-FFF2-40B4-BE49-F238E27FC236}">
                <a16:creationId xmlns:a16="http://schemas.microsoft.com/office/drawing/2014/main" id="{C5324F42-4062-937E-EEC5-E411F992D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10" y="2423151"/>
            <a:ext cx="2312974" cy="130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D3B69B-833D-CEAF-721D-31B784A65EA2}"/>
              </a:ext>
            </a:extLst>
          </p:cNvPr>
          <p:cNvSpPr txBox="1"/>
          <p:nvPr/>
        </p:nvSpPr>
        <p:spPr>
          <a:xfrm>
            <a:off x="5981308" y="3677318"/>
            <a:ext cx="60944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https://nextbiginnovationlabs.com/bioinks-the-secret-sauce-of-bioprinting-for-building-your-tissues/</a:t>
            </a:r>
          </a:p>
        </p:txBody>
      </p:sp>
      <p:pic>
        <p:nvPicPr>
          <p:cNvPr id="4108" name="Picture 12" descr="Difference between bioink and biomaterial ink. In bioink, cells are compulsory components of the printing formulation in the form of single cells/coated cells/cell aggregates or combinations with materials. In biomaterial ink, cells are treated with the tissue construct only after bioprinting and post-printing treatments. Reprinted from Biofabrication, 11, Groll J, Burdick JA, Cho DW, et al., A definition of bioinks and their distinction from biomaterial inks, 013001, Copyright (2018), with permission from IOP Publishing [90] .">
            <a:extLst>
              <a:ext uri="{FF2B5EF4-FFF2-40B4-BE49-F238E27FC236}">
                <a16:creationId xmlns:a16="http://schemas.microsoft.com/office/drawing/2014/main" id="{273FCE30-82BD-B4BD-202B-1C7F12E65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632" y="578208"/>
            <a:ext cx="2395309" cy="152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AD5EDB-E573-4770-E727-08B2901B5808}"/>
              </a:ext>
            </a:extLst>
          </p:cNvPr>
          <p:cNvSpPr txBox="1"/>
          <p:nvPr/>
        </p:nvSpPr>
        <p:spPr>
          <a:xfrm>
            <a:off x="6775072" y="2047690"/>
            <a:ext cx="60944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hlinkClick r:id="rId9"/>
              </a:rPr>
              <a:t>https://www.researchgate.net/figure/Difference-between-bioink-and-biomaterial-ink-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hlinkClick r:id="rId9"/>
              </a:rPr>
              <a:t>In-bioink-cells-</a:t>
            </a:r>
            <a:r>
              <a:rPr lang="en-US" sz="800" dirty="0">
                <a:solidFill>
                  <a:schemeClr val="bg1"/>
                </a:solidFill>
              </a:rPr>
              <a:t>are-compulsory-components_fig3_365145296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8528EB-CB1D-D59C-03A2-BD20C5E4B88A}"/>
              </a:ext>
            </a:extLst>
          </p:cNvPr>
          <p:cNvSpPr txBox="1"/>
          <p:nvPr/>
        </p:nvSpPr>
        <p:spPr>
          <a:xfrm>
            <a:off x="1027509" y="3770389"/>
            <a:ext cx="633481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 https://www.drugtargetreview.com/news/110266/3d-bioprinting-artificial-organs-could-become-quicker-and-easier/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46D81-3D0E-F8F6-1769-079CBEDB3A4D}"/>
              </a:ext>
            </a:extLst>
          </p:cNvPr>
          <p:cNvSpPr txBox="1"/>
          <p:nvPr/>
        </p:nvSpPr>
        <p:spPr>
          <a:xfrm>
            <a:off x="707846" y="5821386"/>
            <a:ext cx="68188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https://www.drugtargetreview.com/news/110266/3d-bioprinting-artificial-organs-could-become-quicker-and-easier/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3EC679-7A89-CB3C-B666-B589A2FAD321}"/>
              </a:ext>
            </a:extLst>
          </p:cNvPr>
          <p:cNvSpPr txBox="1"/>
          <p:nvPr/>
        </p:nvSpPr>
        <p:spPr>
          <a:xfrm>
            <a:off x="5002823" y="6074724"/>
            <a:ext cx="40142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https://directorsblog.nih.gov/2015/11/03/building-a-better-scaffold-for-3d-bioprinting/</a:t>
            </a:r>
          </a:p>
        </p:txBody>
      </p:sp>
    </p:spTree>
    <p:extLst>
      <p:ext uri="{BB962C8B-B14F-4D97-AF65-F5344CB8AC3E}">
        <p14:creationId xmlns:p14="http://schemas.microsoft.com/office/powerpoint/2010/main" val="272805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EB8B-0AB9-7554-AEEA-E8D74495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4640" y="-180086"/>
            <a:ext cx="4352662" cy="2203704"/>
          </a:xfrm>
        </p:spPr>
        <p:txBody>
          <a:bodyPr/>
          <a:lstStyle/>
          <a:p>
            <a:pPr lvl="0" algn="ctr"/>
            <a:r>
              <a:rPr lang="en-US" noProof="0" dirty="0"/>
              <a:t>Why 3d bioprinting matters (1)</a:t>
            </a:r>
          </a:p>
        </p:txBody>
      </p:sp>
      <p:pic>
        <p:nvPicPr>
          <p:cNvPr id="6" name="Picture Placeholder 5" descr="A blue and purple spiral">
            <a:extLst>
              <a:ext uri="{FF2B5EF4-FFF2-40B4-BE49-F238E27FC236}">
                <a16:creationId xmlns:a16="http://schemas.microsoft.com/office/drawing/2014/main" id="{05B64636-376E-96D4-B550-D764B2C6A6A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2" b="202"/>
          <a:stretch/>
        </p:blipFill>
        <p:spPr>
          <a:xfrm>
            <a:off x="336550" y="336550"/>
            <a:ext cx="5303640" cy="61849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5F9A-B16D-CA49-7F40-A0142E41DC56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889627" y="3104277"/>
            <a:ext cx="4371560" cy="68133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 need for better models in drug testing and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B868-BEE2-49F7-9AC5-A3B14388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E1A56B-E363-A92E-A067-B41C870EC582}"/>
              </a:ext>
            </a:extLst>
          </p:cNvPr>
          <p:cNvSpPr txBox="1">
            <a:spLocks/>
          </p:cNvSpPr>
          <p:nvPr/>
        </p:nvSpPr>
        <p:spPr>
          <a:xfrm>
            <a:off x="6889627" y="3785617"/>
            <a:ext cx="4371560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kern="1200" spc="0" baseline="0">
                <a:solidFill>
                  <a:schemeClr val="bg1"/>
                </a:solidFill>
                <a:latin typeface="+mn-lt"/>
                <a:ea typeface="+mn-ea"/>
                <a:cs typeface="Biome" panose="020B0503030204020804" pitchFamily="34" charset="0"/>
              </a:defRPr>
            </a:lvl1pPr>
            <a:lvl2pPr marL="569214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1822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52144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Average time: 10-15 years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AF1299-26B3-DE7E-E7D9-C31C47A744F7}"/>
              </a:ext>
            </a:extLst>
          </p:cNvPr>
          <p:cNvSpPr txBox="1">
            <a:spLocks/>
          </p:cNvSpPr>
          <p:nvPr/>
        </p:nvSpPr>
        <p:spPr>
          <a:xfrm>
            <a:off x="6889627" y="4150743"/>
            <a:ext cx="4994544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kern="1200" spc="0" baseline="0">
                <a:solidFill>
                  <a:schemeClr val="bg1"/>
                </a:solidFill>
                <a:latin typeface="+mn-lt"/>
                <a:ea typeface="+mn-ea"/>
                <a:cs typeface="Biome" panose="020B0503030204020804" pitchFamily="34" charset="0"/>
              </a:defRPr>
            </a:lvl1pPr>
            <a:lvl2pPr marL="569214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1822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52144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Average cost: $1.3 billion (JAMA study)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0A222B-5F87-68E8-A067-9CC800F33CE5}"/>
              </a:ext>
            </a:extLst>
          </p:cNvPr>
          <p:cNvSpPr txBox="1">
            <a:spLocks/>
          </p:cNvSpPr>
          <p:nvPr/>
        </p:nvSpPr>
        <p:spPr>
          <a:xfrm>
            <a:off x="7362067" y="4469257"/>
            <a:ext cx="4371560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kern="1200" spc="0" baseline="0">
                <a:solidFill>
                  <a:schemeClr val="bg1"/>
                </a:solidFill>
                <a:latin typeface="+mn-lt"/>
                <a:ea typeface="+mn-ea"/>
                <a:cs typeface="Biome" panose="020B0503030204020804" pitchFamily="34" charset="0"/>
              </a:defRPr>
            </a:lvl1pPr>
            <a:lvl2pPr marL="569214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1822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52144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N-SIDE: true cost may be closer to $2.6 billion, if you include both direct and indirect costs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8D004F-89FA-DBF0-8CF0-87930FFC767D}"/>
              </a:ext>
            </a:extLst>
          </p:cNvPr>
          <p:cNvSpPr txBox="1">
            <a:spLocks/>
          </p:cNvSpPr>
          <p:nvPr/>
        </p:nvSpPr>
        <p:spPr>
          <a:xfrm>
            <a:off x="7042027" y="5483120"/>
            <a:ext cx="4371560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kern="1200" spc="0" baseline="0">
                <a:solidFill>
                  <a:schemeClr val="bg1"/>
                </a:solidFill>
                <a:latin typeface="+mn-lt"/>
                <a:ea typeface="+mn-ea"/>
                <a:cs typeface="Biome" panose="020B0503030204020804" pitchFamily="34" charset="0"/>
              </a:defRPr>
            </a:lvl1pPr>
            <a:lvl2pPr marL="569214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1822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52144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3D bioprinting can generate more efficient &amp; cost-effective drug testing methods</a:t>
            </a:r>
          </a:p>
        </p:txBody>
      </p:sp>
    </p:spTree>
    <p:extLst>
      <p:ext uri="{BB962C8B-B14F-4D97-AF65-F5344CB8AC3E}">
        <p14:creationId xmlns:p14="http://schemas.microsoft.com/office/powerpoint/2010/main" val="91031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build="p"/>
      <p:bldP spid="8" grpId="0" build="p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63BF4-64D9-3C23-4AF9-E83EF59E0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8C733-2394-1B14-A652-D874C850B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4640" y="-180086"/>
            <a:ext cx="4352662" cy="2203704"/>
          </a:xfrm>
        </p:spPr>
        <p:txBody>
          <a:bodyPr/>
          <a:lstStyle/>
          <a:p>
            <a:pPr lvl="0" algn="ctr"/>
            <a:r>
              <a:rPr lang="en-US" noProof="0" dirty="0"/>
              <a:t>Why 3d bioprinting matters (2)</a:t>
            </a:r>
          </a:p>
        </p:txBody>
      </p:sp>
      <p:pic>
        <p:nvPicPr>
          <p:cNvPr id="6" name="Picture Placeholder 5" descr="A blue and purple spiral">
            <a:extLst>
              <a:ext uri="{FF2B5EF4-FFF2-40B4-BE49-F238E27FC236}">
                <a16:creationId xmlns:a16="http://schemas.microsoft.com/office/drawing/2014/main" id="{199F19AD-4154-81FF-0F99-68063617F5B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2" b="202"/>
          <a:stretch/>
        </p:blipFill>
        <p:spPr>
          <a:xfrm>
            <a:off x="336550" y="336550"/>
            <a:ext cx="5303640" cy="61849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DDEA0-B4DF-AB0A-21F6-DE9409A73F01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889627" y="3104277"/>
            <a:ext cx="4371560" cy="68133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Decrease the need for animal testing and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F61E8-96AE-A672-5FB4-2F5F2BB5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269102-1427-78F8-8A6E-B1975ED056DF}"/>
              </a:ext>
            </a:extLst>
          </p:cNvPr>
          <p:cNvSpPr txBox="1">
            <a:spLocks/>
          </p:cNvSpPr>
          <p:nvPr/>
        </p:nvSpPr>
        <p:spPr>
          <a:xfrm>
            <a:off x="6889627" y="3785617"/>
            <a:ext cx="4371560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kern="1200" spc="0" baseline="0">
                <a:solidFill>
                  <a:schemeClr val="bg1"/>
                </a:solidFill>
                <a:latin typeface="+mn-lt"/>
                <a:ea typeface="+mn-ea"/>
                <a:cs typeface="Biome" panose="020B0503030204020804" pitchFamily="34" charset="0"/>
              </a:defRPr>
            </a:lvl1pPr>
            <a:lvl2pPr marL="569214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1822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52144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Can provide human-like models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F3051E-FD26-13D9-D205-9A5651AE42A8}"/>
              </a:ext>
            </a:extLst>
          </p:cNvPr>
          <p:cNvSpPr txBox="1">
            <a:spLocks/>
          </p:cNvSpPr>
          <p:nvPr/>
        </p:nvSpPr>
        <p:spPr>
          <a:xfrm>
            <a:off x="6889627" y="4150743"/>
            <a:ext cx="4994544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kern="1200" spc="0" baseline="0">
                <a:solidFill>
                  <a:schemeClr val="bg1"/>
                </a:solidFill>
                <a:latin typeface="+mn-lt"/>
                <a:ea typeface="+mn-ea"/>
                <a:cs typeface="Biome" panose="020B0503030204020804" pitchFamily="34" charset="0"/>
              </a:defRPr>
            </a:lvl1pPr>
            <a:lvl2pPr marL="569214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1822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52144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Can generate a more ethical &amp; scientifically relevant approach</a:t>
            </a:r>
          </a:p>
        </p:txBody>
      </p:sp>
    </p:spTree>
    <p:extLst>
      <p:ext uri="{BB962C8B-B14F-4D97-AF65-F5344CB8AC3E}">
        <p14:creationId xmlns:p14="http://schemas.microsoft.com/office/powerpoint/2010/main" val="73323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BB541-7C27-51A7-33DA-D588E0323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3FA77-7CB8-8283-5583-E43835795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4640" y="-180086"/>
            <a:ext cx="4352662" cy="2203704"/>
          </a:xfrm>
        </p:spPr>
        <p:txBody>
          <a:bodyPr/>
          <a:lstStyle/>
          <a:p>
            <a:pPr lvl="0" algn="ctr"/>
            <a:r>
              <a:rPr lang="en-US" noProof="0" dirty="0"/>
              <a:t>Why 3d bioprinting matters (3)</a:t>
            </a:r>
          </a:p>
        </p:txBody>
      </p:sp>
      <p:pic>
        <p:nvPicPr>
          <p:cNvPr id="6" name="Picture Placeholder 5" descr="A blue and purple spiral">
            <a:extLst>
              <a:ext uri="{FF2B5EF4-FFF2-40B4-BE49-F238E27FC236}">
                <a16:creationId xmlns:a16="http://schemas.microsoft.com/office/drawing/2014/main" id="{BA90141D-A2E6-92BD-4261-22F0C7EFE08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2" b="202"/>
          <a:stretch/>
        </p:blipFill>
        <p:spPr>
          <a:xfrm>
            <a:off x="336550" y="336550"/>
            <a:ext cx="5303640" cy="61849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D4467-F6AD-DE8E-E62C-DC158A425472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889627" y="3104277"/>
            <a:ext cx="4371560" cy="68133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Can help usher in an era of personalized &amp; regenerative medicine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BCC6F-7FED-E4E5-869D-935F223E0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403E89-11E7-1F27-9D0E-BCC4C6DF035C}"/>
              </a:ext>
            </a:extLst>
          </p:cNvPr>
          <p:cNvSpPr txBox="1">
            <a:spLocks/>
          </p:cNvSpPr>
          <p:nvPr/>
        </p:nvSpPr>
        <p:spPr>
          <a:xfrm>
            <a:off x="6889627" y="3785617"/>
            <a:ext cx="4371560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kern="1200" spc="0" baseline="0">
                <a:solidFill>
                  <a:schemeClr val="bg1"/>
                </a:solidFill>
                <a:latin typeface="+mn-lt"/>
                <a:ea typeface="+mn-ea"/>
                <a:cs typeface="Biome" panose="020B0503030204020804" pitchFamily="34" charset="0"/>
              </a:defRPr>
            </a:lvl1pPr>
            <a:lvl2pPr marL="569214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1822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52144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Can help develop patient-specific implants, tissues &amp; drug delivery systems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4D2C77-9D2E-F80F-0118-CB5DEC0D5D05}"/>
              </a:ext>
            </a:extLst>
          </p:cNvPr>
          <p:cNvSpPr txBox="1">
            <a:spLocks/>
          </p:cNvSpPr>
          <p:nvPr/>
        </p:nvSpPr>
        <p:spPr>
          <a:xfrm>
            <a:off x="6860906" y="4818889"/>
            <a:ext cx="4994544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kern="1200" spc="0" baseline="0">
                <a:solidFill>
                  <a:schemeClr val="bg1"/>
                </a:solidFill>
                <a:latin typeface="+mn-lt"/>
                <a:ea typeface="+mn-ea"/>
                <a:cs typeface="Biome" panose="020B0503030204020804" pitchFamily="34" charset="0"/>
              </a:defRPr>
            </a:lvl1pPr>
            <a:lvl2pPr marL="569214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1822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52144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Can generate custom-made prosthetics, personalized drug formulations &amp; patient-specific disease models for research &amp; treatment development</a:t>
            </a:r>
          </a:p>
        </p:txBody>
      </p:sp>
    </p:spTree>
    <p:extLst>
      <p:ext uri="{BB962C8B-B14F-4D97-AF65-F5344CB8AC3E}">
        <p14:creationId xmlns:p14="http://schemas.microsoft.com/office/powerpoint/2010/main" val="153642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6F3C2-D264-1019-170D-770BD3520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5AE93-F2BF-7C72-7EFA-CACCE37B7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4640" y="-180086"/>
            <a:ext cx="4352662" cy="2203704"/>
          </a:xfrm>
        </p:spPr>
        <p:txBody>
          <a:bodyPr/>
          <a:lstStyle/>
          <a:p>
            <a:pPr lvl="0" algn="ctr"/>
            <a:r>
              <a:rPr lang="en-US" noProof="0" dirty="0"/>
              <a:t>Why 3d bioprinting matters (4)</a:t>
            </a:r>
          </a:p>
        </p:txBody>
      </p:sp>
      <p:pic>
        <p:nvPicPr>
          <p:cNvPr id="6" name="Picture Placeholder 5" descr="A blue and purple spiral">
            <a:extLst>
              <a:ext uri="{FF2B5EF4-FFF2-40B4-BE49-F238E27FC236}">
                <a16:creationId xmlns:a16="http://schemas.microsoft.com/office/drawing/2014/main" id="{553C5C0D-931C-1046-2639-47780C6BFB2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2" b="202"/>
          <a:stretch/>
        </p:blipFill>
        <p:spPr>
          <a:xfrm>
            <a:off x="336550" y="336550"/>
            <a:ext cx="5303640" cy="61849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6877B-BA9C-2DA1-EFF6-59450CDB38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889627" y="3104277"/>
            <a:ext cx="4371560" cy="68133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Eventually, to address a severe shortage of donor organs &amp; tissues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87EBE-571F-4BDD-B352-24C9E2ED0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05B584-E07C-09C8-4972-5CCA12F21B14}"/>
              </a:ext>
            </a:extLst>
          </p:cNvPr>
          <p:cNvSpPr txBox="1">
            <a:spLocks/>
          </p:cNvSpPr>
          <p:nvPr/>
        </p:nvSpPr>
        <p:spPr>
          <a:xfrm>
            <a:off x="6889626" y="3785617"/>
            <a:ext cx="4741541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kern="1200" spc="0" baseline="0">
                <a:solidFill>
                  <a:schemeClr val="bg1"/>
                </a:solidFill>
                <a:latin typeface="+mn-lt"/>
                <a:ea typeface="+mn-ea"/>
                <a:cs typeface="Biome" panose="020B0503030204020804" pitchFamily="34" charset="0"/>
              </a:defRPr>
            </a:lvl1pPr>
            <a:lvl2pPr marL="569214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1822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52144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Can/may be able to use a patient’s own cells to build organs or tissue grafts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CA651CD-3FE5-1810-13D3-8528AD5BCC33}"/>
              </a:ext>
            </a:extLst>
          </p:cNvPr>
          <p:cNvSpPr txBox="1">
            <a:spLocks/>
          </p:cNvSpPr>
          <p:nvPr/>
        </p:nvSpPr>
        <p:spPr>
          <a:xfrm>
            <a:off x="6860906" y="4501149"/>
            <a:ext cx="4994544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kern="1200" spc="0" baseline="0">
                <a:solidFill>
                  <a:schemeClr val="bg1"/>
                </a:solidFill>
                <a:latin typeface="+mn-lt"/>
                <a:ea typeface="+mn-ea"/>
                <a:cs typeface="Biome" panose="020B0503030204020804" pitchFamily="34" charset="0"/>
              </a:defRPr>
            </a:lvl1pPr>
            <a:lvl2pPr marL="569214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1822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52144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This will minimize the risk of organ rejection and the need for life-long expensive and debilitating immunosuppressive drugs for organ transplant recipients</a:t>
            </a:r>
          </a:p>
        </p:txBody>
      </p:sp>
    </p:spTree>
    <p:extLst>
      <p:ext uri="{BB962C8B-B14F-4D97-AF65-F5344CB8AC3E}">
        <p14:creationId xmlns:p14="http://schemas.microsoft.com/office/powerpoint/2010/main" val="376879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810E-8E37-1D8A-245B-020E4E4C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62" y="433906"/>
            <a:ext cx="10515601" cy="1327464"/>
          </a:xfrm>
        </p:spPr>
        <p:txBody>
          <a:bodyPr/>
          <a:lstStyle/>
          <a:p>
            <a:r>
              <a:rPr lang="en-US" dirty="0"/>
              <a:t>Current progress/challenges &amp; Future perspectives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3D1544-95D3-8A05-6E1B-C08C307C55D4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733562" y="2276586"/>
            <a:ext cx="10623286" cy="3427412"/>
          </a:xfrm>
        </p:spPr>
        <p:txBody>
          <a:bodyPr/>
          <a:lstStyle/>
          <a:p>
            <a:r>
              <a:rPr lang="en-US" dirty="0"/>
              <a:t>Dr. Thomas Grundy, Whitney Symons and Hannah Roddy) (</a:t>
            </a:r>
            <a:r>
              <a:rPr lang="en-US" dirty="0" err="1"/>
              <a:t>Inventia</a:t>
            </a:r>
            <a:r>
              <a:rPr lang="en-US" dirty="0"/>
              <a:t> Life Science)</a:t>
            </a:r>
          </a:p>
          <a:p>
            <a:r>
              <a:rPr lang="en-US" dirty="0"/>
              <a:t>Dr. Jay Hoying (Advanced Solutions Life Science)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E69EA-A9E8-C521-7C62-DA1F2487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/>
            </a:gs>
            <a:gs pos="81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2458FF-0D0C-4ACC-C6FB-103BC0BA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466502" cy="1936866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F1239C0E-3F39-787D-0FC3-6B7C9BA37E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1" y="3097848"/>
            <a:ext cx="4466504" cy="3405187"/>
          </a:xfrm>
        </p:spPr>
        <p:txBody>
          <a:bodyPr anchor="t"/>
          <a:lstStyle/>
          <a:p>
            <a:r>
              <a:rPr lang="en-US" dirty="0"/>
              <a:t>Introduction – How Did We Get Here?</a:t>
            </a:r>
          </a:p>
          <a:p>
            <a:r>
              <a:rPr lang="en-US" dirty="0"/>
              <a:t>What is 3D Bioprinting?</a:t>
            </a:r>
          </a:p>
          <a:p>
            <a:r>
              <a:rPr lang="en-US" dirty="0"/>
              <a:t>Why 3D Bioprinting Matters</a:t>
            </a:r>
          </a:p>
          <a:p>
            <a:r>
              <a:rPr lang="en-US" dirty="0"/>
              <a:t>Current Progress &amp; Challenges</a:t>
            </a:r>
          </a:p>
          <a:p>
            <a:r>
              <a:rPr lang="en-US" dirty="0"/>
              <a:t>Future Perspectives</a:t>
            </a:r>
          </a:p>
          <a:p>
            <a:r>
              <a:rPr lang="en-US" dirty="0"/>
              <a:t>Student Perspectives &amp; Experiences</a:t>
            </a:r>
          </a:p>
        </p:txBody>
      </p:sp>
    </p:spTree>
    <p:extLst>
      <p:ext uri="{BB962C8B-B14F-4D97-AF65-F5344CB8AC3E}">
        <p14:creationId xmlns:p14="http://schemas.microsoft.com/office/powerpoint/2010/main" val="1460159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F125C3-99F8-5ABF-1328-0370F112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70" y="643842"/>
            <a:ext cx="10515601" cy="1140849"/>
          </a:xfrm>
        </p:spPr>
        <p:txBody>
          <a:bodyPr/>
          <a:lstStyle/>
          <a:p>
            <a:r>
              <a:rPr lang="en-US" dirty="0"/>
              <a:t>Student Perspective: Zoe Panagos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A189C-8A41-5C63-2470-06541519C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4A74E28-B755-8A0F-A71B-2B465D37978A}"/>
              </a:ext>
            </a:extLst>
          </p:cNvPr>
          <p:cNvSpPr txBox="1">
            <a:spLocks/>
          </p:cNvSpPr>
          <p:nvPr/>
        </p:nvSpPr>
        <p:spPr>
          <a:xfrm>
            <a:off x="2892769" y="1728390"/>
            <a:ext cx="10515601" cy="114084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0" baseline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Rastrum Greenlighting Demo</a:t>
            </a:r>
          </a:p>
        </p:txBody>
      </p:sp>
    </p:spTree>
    <p:extLst>
      <p:ext uri="{BB962C8B-B14F-4D97-AF65-F5344CB8AC3E}">
        <p14:creationId xmlns:p14="http://schemas.microsoft.com/office/powerpoint/2010/main" val="3304068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6">
                <a:lumMod val="50000"/>
              </a:schemeClr>
            </a:gs>
            <a:gs pos="35040">
              <a:srgbClr val="020B11"/>
            </a:gs>
            <a:gs pos="11979">
              <a:schemeClr val="accent4">
                <a:lumMod val="50000"/>
              </a:schemeClr>
            </a:gs>
            <a:gs pos="0">
              <a:schemeClr val="accent4"/>
            </a:gs>
            <a:gs pos="99000">
              <a:schemeClr val="tx2">
                <a:lumMod val="50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CE1ABEC8-43FD-4F21-A7D2-70200D862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831" y="173735"/>
            <a:ext cx="4409514" cy="2203704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E5F2E56-9F77-E1C2-EC04-EA959822CA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850" y="3079119"/>
            <a:ext cx="4413250" cy="2752725"/>
          </a:xfrm>
        </p:spPr>
        <p:txBody>
          <a:bodyPr/>
          <a:lstStyle/>
          <a:p>
            <a:r>
              <a:rPr lang="en-US" dirty="0"/>
              <a:t>Daniel Kainer</a:t>
            </a:r>
          </a:p>
          <a:p>
            <a:r>
              <a:rPr lang="en-US" dirty="0"/>
              <a:t>(936) 273-7060</a:t>
            </a:r>
          </a:p>
          <a:p>
            <a:r>
              <a:rPr lang="en-US" dirty="0"/>
              <a:t>Daniel.B.Kainer@lonestar.edu</a:t>
            </a:r>
          </a:p>
        </p:txBody>
      </p:sp>
    </p:spTree>
    <p:extLst>
      <p:ext uri="{BB962C8B-B14F-4D97-AF65-F5344CB8AC3E}">
        <p14:creationId xmlns:p14="http://schemas.microsoft.com/office/powerpoint/2010/main" val="239546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260D053B-A40A-3228-B6D5-3371B9EE2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876" y="2661655"/>
            <a:ext cx="11562303" cy="2387865"/>
          </a:xfrm>
        </p:spPr>
        <p:txBody>
          <a:bodyPr/>
          <a:lstStyle/>
          <a:p>
            <a:r>
              <a:rPr lang="en-US" dirty="0"/>
              <a:t>How did we get here?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A971A9-0C5C-DDFC-67F9-2E5A55F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9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7E13D-81B5-B5E7-0EBB-F0452AD91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F142D-6129-6FC5-75A2-CCA7FCC69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69" y="579120"/>
            <a:ext cx="11548261" cy="2733306"/>
          </a:xfrm>
        </p:spPr>
        <p:txBody>
          <a:bodyPr/>
          <a:lstStyle/>
          <a:p>
            <a:r>
              <a:rPr lang="en-US" dirty="0"/>
              <a:t>Biomanufacturing &amp;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165B2AE-04D0-E699-D717-4D7D8466A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868" y="3484615"/>
            <a:ext cx="11562303" cy="2387865"/>
          </a:xfrm>
        </p:spPr>
        <p:txBody>
          <a:bodyPr/>
          <a:lstStyle/>
          <a:p>
            <a:r>
              <a:rPr lang="en-US" dirty="0"/>
              <a:t>Regenerative medicine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92ACBA-116A-E739-C37A-F7BB321E3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83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DB593-ED1B-6989-1981-4CCF9AD96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989D06-7484-88FB-4D38-1E68B0D5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91" y="511762"/>
            <a:ext cx="4960830" cy="2785158"/>
          </a:xfrm>
        </p:spPr>
        <p:txBody>
          <a:bodyPr/>
          <a:lstStyle/>
          <a:p>
            <a:r>
              <a:rPr lang="en-US" dirty="0"/>
              <a:t>Our world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B8000A3-949B-B5CC-6254-2730DCD7A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640" y="3484615"/>
            <a:ext cx="4958081" cy="2387865"/>
          </a:xfrm>
        </p:spPr>
        <p:txBody>
          <a:bodyPr/>
          <a:lstStyle/>
          <a:p>
            <a:r>
              <a:rPr lang="en-US" dirty="0"/>
              <a:t>Is changing</a:t>
            </a:r>
          </a:p>
        </p:txBody>
      </p:sp>
      <p:pic>
        <p:nvPicPr>
          <p:cNvPr id="8" name="Picture Placeholder 7" descr="A blue and purple spirals">
            <a:extLst>
              <a:ext uri="{FF2B5EF4-FFF2-40B4-BE49-F238E27FC236}">
                <a16:creationId xmlns:a16="http://schemas.microsoft.com/office/drawing/2014/main" id="{EA034D88-DF7E-20B0-A215-D3931F786E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1" b="31"/>
          <a:stretch/>
        </p:blipFill>
        <p:spPr>
          <a:xfrm>
            <a:off x="6497638" y="336550"/>
            <a:ext cx="5322887" cy="6184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81FEB-6200-2025-87B8-56419455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EF6AC6-8A90-B64F-FE1B-CDDC3F5FA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65" y="2468880"/>
            <a:ext cx="5114612" cy="28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6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/>
            </a:gs>
            <a:gs pos="79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EFE388-CD0B-9671-4D4E-D6D8004C8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91" y="511762"/>
            <a:ext cx="4960830" cy="2785158"/>
          </a:xfrm>
        </p:spPr>
        <p:txBody>
          <a:bodyPr/>
          <a:lstStyle/>
          <a:p>
            <a:r>
              <a:rPr lang="en-US" dirty="0"/>
              <a:t>Our world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E4E0F37-0AD5-833C-CBE5-EAE02EC46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640" y="3484615"/>
            <a:ext cx="4958081" cy="2387865"/>
          </a:xfrm>
        </p:spPr>
        <p:txBody>
          <a:bodyPr/>
          <a:lstStyle/>
          <a:p>
            <a:r>
              <a:rPr lang="en-US" dirty="0"/>
              <a:t>Is changing</a:t>
            </a:r>
          </a:p>
        </p:txBody>
      </p:sp>
      <p:pic>
        <p:nvPicPr>
          <p:cNvPr id="8" name="Picture Placeholder 7" descr="A blue and purple spirals">
            <a:extLst>
              <a:ext uri="{FF2B5EF4-FFF2-40B4-BE49-F238E27FC236}">
                <a16:creationId xmlns:a16="http://schemas.microsoft.com/office/drawing/2014/main" id="{E1DBD4C7-D952-4426-40FD-8799F80F82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1" b="31"/>
          <a:stretch/>
        </p:blipFill>
        <p:spPr>
          <a:xfrm>
            <a:off x="6497638" y="336550"/>
            <a:ext cx="5322887" cy="6184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EA54-3083-FB0D-9011-2353791B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6268A5-940C-B3B0-390E-BCEDEE067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372" y="1254760"/>
            <a:ext cx="3594032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4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C1B43-FC33-9201-4032-06EC5D485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8C7CC7-88F7-5F5E-FDA1-A7EAFFA38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91" y="511762"/>
            <a:ext cx="4960830" cy="2785158"/>
          </a:xfrm>
        </p:spPr>
        <p:txBody>
          <a:bodyPr/>
          <a:lstStyle/>
          <a:p>
            <a:r>
              <a:rPr lang="en-US" dirty="0"/>
              <a:t>Our world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939FD23-B0A2-6784-D428-D5E15790F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640" y="3484615"/>
            <a:ext cx="4958081" cy="2387865"/>
          </a:xfrm>
        </p:spPr>
        <p:txBody>
          <a:bodyPr/>
          <a:lstStyle/>
          <a:p>
            <a:r>
              <a:rPr lang="en-US" dirty="0"/>
              <a:t>Is changing</a:t>
            </a:r>
          </a:p>
        </p:txBody>
      </p:sp>
      <p:pic>
        <p:nvPicPr>
          <p:cNvPr id="8" name="Picture Placeholder 7" descr="A blue and purple spirals">
            <a:extLst>
              <a:ext uri="{FF2B5EF4-FFF2-40B4-BE49-F238E27FC236}">
                <a16:creationId xmlns:a16="http://schemas.microsoft.com/office/drawing/2014/main" id="{62B56296-59AC-6453-7313-8766050EE3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1" b="31"/>
          <a:stretch/>
        </p:blipFill>
        <p:spPr>
          <a:xfrm>
            <a:off x="6497638" y="336550"/>
            <a:ext cx="5322887" cy="6184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7D53D-AEAA-5180-5766-1B95FEFFD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EC1771-927D-299F-6570-DE788ED30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204" y="2121408"/>
            <a:ext cx="4423173" cy="337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3BDAA-CC21-B3D3-492A-CAA6AAB6F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8C4849-21A3-DA8C-E337-42EEC8806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91" y="511762"/>
            <a:ext cx="4960830" cy="2785158"/>
          </a:xfrm>
        </p:spPr>
        <p:txBody>
          <a:bodyPr/>
          <a:lstStyle/>
          <a:p>
            <a:r>
              <a:rPr lang="en-US" dirty="0"/>
              <a:t>Our world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959BD1F-D735-916A-727D-147102FF6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640" y="3484615"/>
            <a:ext cx="4958081" cy="2387865"/>
          </a:xfrm>
        </p:spPr>
        <p:txBody>
          <a:bodyPr/>
          <a:lstStyle/>
          <a:p>
            <a:r>
              <a:rPr lang="en-US" dirty="0"/>
              <a:t>Is changing</a:t>
            </a:r>
          </a:p>
        </p:txBody>
      </p:sp>
      <p:pic>
        <p:nvPicPr>
          <p:cNvPr id="8" name="Picture Placeholder 7" descr="A blue and purple spirals">
            <a:extLst>
              <a:ext uri="{FF2B5EF4-FFF2-40B4-BE49-F238E27FC236}">
                <a16:creationId xmlns:a16="http://schemas.microsoft.com/office/drawing/2014/main" id="{A062C090-8AC1-366B-953F-57E102CB79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1" b="31"/>
          <a:stretch/>
        </p:blipFill>
        <p:spPr>
          <a:xfrm>
            <a:off x="6497638" y="336550"/>
            <a:ext cx="5322887" cy="6184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F13B-3B9C-B611-43E1-4BF35AED8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F78E3-323B-DB1E-CFA6-040BAA0FF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970" y="1904341"/>
            <a:ext cx="4296267" cy="33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58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60903-003B-273E-3584-5312F76C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669" y="113097"/>
            <a:ext cx="7420819" cy="1656304"/>
          </a:xfrm>
        </p:spPr>
        <p:txBody>
          <a:bodyPr/>
          <a:lstStyle/>
          <a:p>
            <a:pPr algn="ctr"/>
            <a:r>
              <a:rPr lang="en-US" dirty="0"/>
              <a:t>LSC Biotechnology (and others!) </a:t>
            </a:r>
            <a:br>
              <a:rPr lang="en-US" dirty="0"/>
            </a:br>
            <a:r>
              <a:rPr lang="en-US" dirty="0"/>
              <a:t>will be part of this emerging ecosystem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347AE7-D6A2-42FB-3D58-6297742F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A diagram of a diagram&#10;&#10;AI-generated content may be incorrect.">
            <a:extLst>
              <a:ext uri="{FF2B5EF4-FFF2-40B4-BE49-F238E27FC236}">
                <a16:creationId xmlns:a16="http://schemas.microsoft.com/office/drawing/2014/main" id="{94563D2D-60EF-DF17-38C6-72ECD111C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2252890"/>
            <a:ext cx="7712770" cy="433843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4CADBD1-8958-0981-0DBD-D13419C303FF}"/>
              </a:ext>
            </a:extLst>
          </p:cNvPr>
          <p:cNvGrpSpPr/>
          <p:nvPr/>
        </p:nvGrpSpPr>
        <p:grpSpPr>
          <a:xfrm>
            <a:off x="7323556" y="4870081"/>
            <a:ext cx="3000020" cy="1721241"/>
            <a:chOff x="7323556" y="4870081"/>
            <a:chExt cx="3000020" cy="17212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366920C-C1BB-1783-353F-012F82FF9494}"/>
                </a:ext>
              </a:extLst>
            </p:cNvPr>
            <p:cNvSpPr/>
            <p:nvPr/>
          </p:nvSpPr>
          <p:spPr>
            <a:xfrm>
              <a:off x="7323556" y="4870081"/>
              <a:ext cx="3000020" cy="172124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Inventia Rastrum review - Professional 3D printer">
              <a:extLst>
                <a:ext uri="{FF2B5EF4-FFF2-40B4-BE49-F238E27FC236}">
                  <a16:creationId xmlns:a16="http://schemas.microsoft.com/office/drawing/2014/main" id="{E604E6B9-145C-A751-8D50-1A2A49BE8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8384" y="4992625"/>
              <a:ext cx="1160984" cy="962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BAB Spine">
              <a:extLst>
                <a:ext uri="{FF2B5EF4-FFF2-40B4-BE49-F238E27FC236}">
                  <a16:creationId xmlns:a16="http://schemas.microsoft.com/office/drawing/2014/main" id="{FC0B8595-4073-74A6-7E6F-CD582F9F5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3671" y="4870081"/>
              <a:ext cx="1195601" cy="1281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263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">
  <a:themeElements>
    <a:clrScheme name="Custom 17">
      <a:dk1>
        <a:srgbClr val="000000"/>
      </a:dk1>
      <a:lt1>
        <a:srgbClr val="FFFFFF"/>
      </a:lt1>
      <a:dk2>
        <a:srgbClr val="FC4EFB"/>
      </a:dk2>
      <a:lt2>
        <a:srgbClr val="E7E6E6"/>
      </a:lt2>
      <a:accent1>
        <a:srgbClr val="FAF24C"/>
      </a:accent1>
      <a:accent2>
        <a:srgbClr val="5EFCAC"/>
      </a:accent2>
      <a:accent3>
        <a:srgbClr val="73EBF9"/>
      </a:accent3>
      <a:accent4>
        <a:srgbClr val="316CFC"/>
      </a:accent4>
      <a:accent5>
        <a:srgbClr val="B059FD"/>
      </a:accent5>
      <a:accent6>
        <a:srgbClr val="9405FC"/>
      </a:accent6>
      <a:hlink>
        <a:srgbClr val="FFFFFF"/>
      </a:hlink>
      <a:folHlink>
        <a:srgbClr val="FFFFFF"/>
      </a:folHlink>
    </a:clrScheme>
    <a:fontScheme name="Custom 15">
      <a:majorFont>
        <a:latin typeface="Biome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36837_win32_SL_V11" id="{EAD6EF7B-6F25-4469-AF6A-07D6EB1461DD}" vid="{30FEA78B-2F89-4FF0-8415-E3920802C5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137456-21FC-4AE2-8A94-BF06CAF2EB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05301E-11B3-4B9D-A588-21F3C9809371}">
  <ds:schemaRefs>
    <ds:schemaRef ds:uri="230e9df3-be65-4c73-a93b-d1236ebd677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schemas.microsoft.com/sharepoint/v3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77B561B-3A65-4A22-9691-EB838E7F9B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Scientific findings presentation</Template>
  <TotalTime>482</TotalTime>
  <Words>555</Words>
  <Application>Microsoft Office PowerPoint</Application>
  <PresentationFormat>Widescreen</PresentationFormat>
  <Paragraphs>109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Nova</vt:lpstr>
      <vt:lpstr>Biome</vt:lpstr>
      <vt:lpstr>Calibri</vt:lpstr>
      <vt:lpstr>Wingdings</vt:lpstr>
      <vt:lpstr>Custom</vt:lpstr>
      <vt:lpstr>3d Bioprinting</vt:lpstr>
      <vt:lpstr>Agenda</vt:lpstr>
      <vt:lpstr>PowerPoint Presentation</vt:lpstr>
      <vt:lpstr>Biomanufacturing &amp;</vt:lpstr>
      <vt:lpstr>Our world</vt:lpstr>
      <vt:lpstr>Our world</vt:lpstr>
      <vt:lpstr>Our world</vt:lpstr>
      <vt:lpstr>Our world</vt:lpstr>
      <vt:lpstr>LSC Biotechnology (and others!)  will be part of this emerging ecosystem</vt:lpstr>
      <vt:lpstr>Additive manufacturing</vt:lpstr>
      <vt:lpstr>Additive manufacturing</vt:lpstr>
      <vt:lpstr>Additive manufacturing</vt:lpstr>
      <vt:lpstr>Additive manufacturing</vt:lpstr>
      <vt:lpstr>3d bIOPRINTING</vt:lpstr>
      <vt:lpstr>Why 3d bioprinting matters (1)</vt:lpstr>
      <vt:lpstr>Why 3d bioprinting matters (2)</vt:lpstr>
      <vt:lpstr>Why 3d bioprinting matters (3)</vt:lpstr>
      <vt:lpstr>Why 3d bioprinting matters (4)</vt:lpstr>
      <vt:lpstr>Current progress/challenges &amp; Future perspectives</vt:lpstr>
      <vt:lpstr>Student Perspective: Zoe Panagos</vt:lpstr>
      <vt:lpstr>THANK YOU</vt:lpstr>
    </vt:vector>
  </TitlesOfParts>
  <Company>Lone Star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Kainer, Daniel B</dc:creator>
  <cp:lastModifiedBy>Kainer, Daniel B</cp:lastModifiedBy>
  <cp:revision>14</cp:revision>
  <cp:lastPrinted>2025-04-16T14:42:53Z</cp:lastPrinted>
  <dcterms:created xsi:type="dcterms:W3CDTF">2025-04-16T12:43:27Z</dcterms:created>
  <dcterms:modified xsi:type="dcterms:W3CDTF">2025-04-16T21:45:12Z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