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8"/>
  </p:notesMasterIdLst>
  <p:handoutMasterIdLst>
    <p:handoutMasterId r:id="rId19"/>
  </p:handoutMasterIdLst>
  <p:sldIdLst>
    <p:sldId id="256" r:id="rId2"/>
    <p:sldId id="271" r:id="rId3"/>
    <p:sldId id="284" r:id="rId4"/>
    <p:sldId id="270" r:id="rId5"/>
    <p:sldId id="282" r:id="rId6"/>
    <p:sldId id="283" r:id="rId7"/>
    <p:sldId id="268" r:id="rId8"/>
    <p:sldId id="285" r:id="rId9"/>
    <p:sldId id="259" r:id="rId10"/>
    <p:sldId id="257" r:id="rId11"/>
    <p:sldId id="269" r:id="rId12"/>
    <p:sldId id="274" r:id="rId13"/>
    <p:sldId id="272" r:id="rId14"/>
    <p:sldId id="275" r:id="rId15"/>
    <p:sldId id="276" r:id="rId16"/>
    <p:sldId id="28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8" d="100"/>
          <a:sy n="138"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ACF1A9-F10C-6E47-9FA0-0E5FBDC195BB}" type="datetimeFigureOut">
              <a:rPr lang="en-US" smtClean="0"/>
              <a:t>10/3/12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E7D741-B483-FD47-9E4F-46617CB8716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69EC7-AC8A-1E4C-8122-D26A276C88E2}" type="datetimeFigureOut">
              <a:rPr lang="en-US" smtClean="0"/>
              <a:pPr/>
              <a:t>10/3/12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DA406-F51A-F141-840D-09590015DC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Blended Learning: Scale and Impact, Thomas Cavanaugh, U. of Central Florida,</a:t>
            </a:r>
            <a:r>
              <a:rPr lang="en-US" baseline="0" dirty="0" smtClean="0"/>
              <a:t> </a:t>
            </a:r>
            <a:r>
              <a:rPr lang="en-US" baseline="0" dirty="0" err="1" smtClean="0"/>
              <a:t>iStream</a:t>
            </a:r>
            <a:r>
              <a:rPr lang="en-US" baseline="0" dirty="0" smtClean="0"/>
              <a:t>, Innovation Spotlight, 19 Sept. </a:t>
            </a:r>
            <a:r>
              <a:rPr lang="en-US" baseline="0" smtClean="0"/>
              <a:t>2012</a:t>
            </a:r>
            <a:endParaRPr lang="en-US"/>
          </a:p>
        </p:txBody>
      </p:sp>
      <p:sp>
        <p:nvSpPr>
          <p:cNvPr id="4" name="Slide Number Placeholder 3"/>
          <p:cNvSpPr>
            <a:spLocks noGrp="1"/>
          </p:cNvSpPr>
          <p:nvPr>
            <p:ph type="sldNum" sz="quarter" idx="10"/>
          </p:nvPr>
        </p:nvSpPr>
        <p:spPr/>
        <p:txBody>
          <a:bodyPr/>
          <a:lstStyle/>
          <a:p>
            <a:fld id="{88EDA406-F51A-F141-840D-09590015DC7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8D8B56-DB08-974E-8895-E27554532571}"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D8B56-DB08-974E-8895-E27554532571}"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D8B56-DB08-974E-8895-E27554532571}"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D8B56-DB08-974E-8895-E27554532571}"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8D8B56-DB08-974E-8895-E27554532571}"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8D8B56-DB08-974E-8895-E27554532571}" type="datetimeFigureOut">
              <a:rPr lang="en-US" smtClean="0"/>
              <a:pPr/>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8D8B56-DB08-974E-8895-E27554532571}" type="datetimeFigureOut">
              <a:rPr lang="en-US" smtClean="0"/>
              <a:pPr/>
              <a:t>10/3/12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8D8B56-DB08-974E-8895-E27554532571}" type="datetimeFigureOut">
              <a:rPr lang="en-US" smtClean="0"/>
              <a:pPr/>
              <a:t>10/3/12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D8B56-DB08-974E-8895-E27554532571}" type="datetimeFigureOut">
              <a:rPr lang="en-US" smtClean="0"/>
              <a:pPr/>
              <a:t>10/3/12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D8B56-DB08-974E-8895-E27554532571}" type="datetimeFigureOut">
              <a:rPr lang="en-US" smtClean="0"/>
              <a:pPr/>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D8B56-DB08-974E-8895-E27554532571}" type="datetimeFigureOut">
              <a:rPr lang="en-US" smtClean="0"/>
              <a:pPr/>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15972-6708-B944-873B-9B60883D1B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D8B56-DB08-974E-8895-E27554532571}" type="datetimeFigureOut">
              <a:rPr lang="en-US" smtClean="0"/>
              <a:pPr/>
              <a:t>10/3/12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15972-6708-B944-873B-9B60883D1B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donorschoose.org/" TargetMode="External"/><Relationship Id="rId3" Type="http://schemas.openxmlformats.org/officeDocument/2006/relationships/hyperlink" Target="http://www.iloveschools.com/?gclid=CKXK1M-DgKoCFQFsgwodRCB01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3" Type="http://schemas.openxmlformats.org/officeDocument/2006/relationships/hyperlink" Target="http://www.tnr.com/article/politics/101620/higher-education-accreditation-MIT-university" TargetMode="External"/><Relationship Id="rId4" Type="http://schemas.openxmlformats.org/officeDocument/2006/relationships/hyperlink" Target="http://www.claytonchristensen.com/disruptive_innovation.html" TargetMode="External"/><Relationship Id="rId5" Type="http://schemas.openxmlformats.org/officeDocument/2006/relationships/hyperlink" Target="http://opencontent.org/blog/archives/author/david" TargetMode="External"/><Relationship Id="rId6" Type="http://schemas.openxmlformats.org/officeDocument/2006/relationships/hyperlink" Target="https://www.edsurge.com/n/trends-cliff-notes" TargetMode="External"/><Relationship Id="rId7" Type="http://schemas.openxmlformats.org/officeDocument/2006/relationships/image" Target="../media/image10.png"/><Relationship Id="rId1" Type="http://schemas.openxmlformats.org/officeDocument/2006/relationships/slideLayout" Target="../slideLayouts/slideLayout5.xml"/><Relationship Id="rId2" Type="http://schemas.openxmlformats.org/officeDocument/2006/relationships/hyperlink" Target="http://www.claytonchristensen.com/key-concep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edx.org" TargetMode="External"/><Relationship Id="rId4" Type="http://schemas.openxmlformats.org/officeDocument/2006/relationships/hyperlink" Target="http://wwwcoursera.org" TargetMode="External"/><Relationship Id="rId5" Type="http://schemas.openxmlformats.org/officeDocument/2006/relationships/hyperlink" Target="http://www.udacity.com" TargetMode="External"/><Relationship Id="rId6" Type="http://schemas.openxmlformats.org/officeDocument/2006/relationships/hyperlink" Target="http://www.udemy.com" TargetMode="External"/><Relationship Id="rId1" Type="http://schemas.openxmlformats.org/officeDocument/2006/relationships/slideLayout" Target="../slideLayouts/slideLayout5.xml"/><Relationship Id="rId2" Type="http://schemas.openxmlformats.org/officeDocument/2006/relationships/hyperlink" Target="http://chronicle.com/article/What-You-Need-to-Know-About/133475/"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xswedu.com/abou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commoncraft.com/video/crowdsourc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We “Flipped” Over “Crowdsourcing”?</a:t>
            </a:r>
            <a:endParaRPr lang="en-US" dirty="0"/>
          </a:p>
        </p:txBody>
      </p:sp>
      <p:sp>
        <p:nvSpPr>
          <p:cNvPr id="5" name="Picture Placeholder 4"/>
          <p:cNvSpPr>
            <a:spLocks noGrp="1"/>
          </p:cNvSpPr>
          <p:nvPr>
            <p:ph type="pic" idx="1"/>
          </p:nvPr>
        </p:nvSpPr>
        <p:spPr>
          <a:xfrm>
            <a:off x="1670368" y="612775"/>
            <a:ext cx="5486400" cy="3718560"/>
          </a:xfrm>
        </p:spPr>
      </p:sp>
      <p:sp>
        <p:nvSpPr>
          <p:cNvPr id="6" name="Text Placeholder 5"/>
          <p:cNvSpPr>
            <a:spLocks noGrp="1"/>
          </p:cNvSpPr>
          <p:nvPr>
            <p:ph type="body" sz="half" idx="2"/>
          </p:nvPr>
        </p:nvSpPr>
        <p:spPr/>
        <p:txBody>
          <a:bodyPr/>
          <a:lstStyle/>
          <a:p>
            <a:r>
              <a:rPr lang="en-US" dirty="0" smtClean="0"/>
              <a:t>Vivian Colias Jones, CAC, LSC-Montgomery, Texas, 3 October 2012</a:t>
            </a:r>
          </a:p>
          <a:p>
            <a:r>
              <a:rPr lang="en-US" dirty="0" smtClean="0"/>
              <a:t>http://montgomerycac.wordpress.com/presentations/</a:t>
            </a:r>
            <a:endParaRPr lang="en-US" dirty="0"/>
          </a:p>
        </p:txBody>
      </p:sp>
      <p:pic>
        <p:nvPicPr>
          <p:cNvPr id="7" name="Picture 6"/>
          <p:cNvPicPr>
            <a:picLocks noChangeAspect="1"/>
          </p:cNvPicPr>
          <p:nvPr/>
        </p:nvPicPr>
        <p:blipFill>
          <a:blip r:embed="rId2"/>
          <a:stretch>
            <a:fillRect/>
          </a:stretch>
        </p:blipFill>
        <p:spPr>
          <a:xfrm>
            <a:off x="2927350" y="775335"/>
            <a:ext cx="3289300" cy="3556000"/>
          </a:xfrm>
          <a:prstGeom prst="rect">
            <a:avLst/>
          </a:prstGeom>
        </p:spPr>
      </p:pic>
      <p:sp>
        <p:nvSpPr>
          <p:cNvPr id="8" name="TextBox 7"/>
          <p:cNvSpPr txBox="1"/>
          <p:nvPr/>
        </p:nvSpPr>
        <p:spPr>
          <a:xfrm>
            <a:off x="5049520" y="4419600"/>
            <a:ext cx="1838960" cy="230832"/>
          </a:xfrm>
          <a:prstGeom prst="rect">
            <a:avLst/>
          </a:prstGeom>
          <a:noFill/>
        </p:spPr>
        <p:txBody>
          <a:bodyPr wrap="square" rtlCol="0">
            <a:spAutoFit/>
          </a:bodyPr>
          <a:lstStyle/>
          <a:p>
            <a:r>
              <a:rPr lang="en-US" sz="900" dirty="0" smtClean="0"/>
              <a:t>Image Source: Kindle ad</a:t>
            </a:r>
            <a:endParaRPr lang="en-US" sz="9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Crowdfunding</a:t>
            </a:r>
            <a:endParaRPr lang="en-US" dirty="0"/>
          </a:p>
        </p:txBody>
      </p:sp>
      <p:sp>
        <p:nvSpPr>
          <p:cNvPr id="4" name="Text Placeholder 3"/>
          <p:cNvSpPr>
            <a:spLocks noGrp="1"/>
          </p:cNvSpPr>
          <p:nvPr>
            <p:ph type="body" idx="1"/>
          </p:nvPr>
        </p:nvSpPr>
        <p:spPr>
          <a:xfrm>
            <a:off x="457199" y="1535113"/>
            <a:ext cx="4187825" cy="639762"/>
          </a:xfrm>
        </p:spPr>
        <p:txBody>
          <a:bodyPr>
            <a:noAutofit/>
          </a:bodyPr>
          <a:lstStyle/>
          <a:p>
            <a:r>
              <a:rPr lang="en-US" dirty="0" smtClean="0"/>
              <a:t>Definition</a:t>
            </a:r>
            <a:endParaRPr lang="en-US" dirty="0"/>
          </a:p>
        </p:txBody>
      </p:sp>
      <p:sp>
        <p:nvSpPr>
          <p:cNvPr id="3" name="Content Placeholder 2"/>
          <p:cNvSpPr>
            <a:spLocks noGrp="1"/>
          </p:cNvSpPr>
          <p:nvPr>
            <p:ph sz="half" idx="2"/>
          </p:nvPr>
        </p:nvSpPr>
        <p:spPr/>
        <p:txBody>
          <a:bodyPr/>
          <a:lstStyle/>
          <a:p>
            <a:pPr>
              <a:buNone/>
            </a:pPr>
            <a:r>
              <a:rPr lang="en-US" dirty="0" smtClean="0"/>
              <a:t>An “informal, collective effort to raise funds from different sources and individuals via online networks” </a:t>
            </a:r>
            <a:r>
              <a:rPr lang="en-US" dirty="0" smtClean="0">
                <a:solidFill>
                  <a:srgbClr val="008000"/>
                </a:solidFill>
              </a:rPr>
              <a:t>Ed</a:t>
            </a:r>
            <a:r>
              <a:rPr lang="en-US" dirty="0" smtClean="0"/>
              <a:t>Surge</a:t>
            </a:r>
          </a:p>
          <a:p>
            <a:pPr>
              <a:buNone/>
            </a:pPr>
            <a:endParaRPr lang="en-US" dirty="0" smtClean="0"/>
          </a:p>
          <a:p>
            <a:pPr>
              <a:buNone/>
            </a:pPr>
            <a:r>
              <a:rPr lang="en-US" dirty="0" smtClean="0"/>
              <a:t>Outside the structure of venture funding.</a:t>
            </a:r>
            <a:endParaRPr lang="en-US" dirty="0"/>
          </a:p>
        </p:txBody>
      </p:sp>
      <p:sp>
        <p:nvSpPr>
          <p:cNvPr id="5" name="Text Placeholder 4"/>
          <p:cNvSpPr>
            <a:spLocks noGrp="1"/>
          </p:cNvSpPr>
          <p:nvPr>
            <p:ph type="body" sz="quarter" idx="3"/>
          </p:nvPr>
        </p:nvSpPr>
        <p:spPr/>
        <p:txBody>
          <a:bodyPr/>
          <a:lstStyle/>
          <a:p>
            <a:r>
              <a:rPr lang="en-US" dirty="0" smtClean="0"/>
              <a:t> Examples</a:t>
            </a:r>
          </a:p>
        </p:txBody>
      </p:sp>
      <p:sp>
        <p:nvSpPr>
          <p:cNvPr id="6" name="Content Placeholder 5"/>
          <p:cNvSpPr>
            <a:spLocks noGrp="1"/>
          </p:cNvSpPr>
          <p:nvPr>
            <p:ph sz="quarter" idx="4"/>
          </p:nvPr>
        </p:nvSpPr>
        <p:spPr/>
        <p:txBody>
          <a:bodyPr>
            <a:normAutofit/>
          </a:bodyPr>
          <a:lstStyle/>
          <a:p>
            <a:r>
              <a:rPr lang="en-US" dirty="0" smtClean="0"/>
              <a:t>Startup America (The White House)</a:t>
            </a:r>
          </a:p>
          <a:p>
            <a:r>
              <a:rPr lang="en-US" dirty="0" smtClean="0"/>
              <a:t>Kickstarter</a:t>
            </a:r>
          </a:p>
          <a:p>
            <a:r>
              <a:rPr lang="en-US" dirty="0" smtClean="0"/>
              <a:t>Organizations like </a:t>
            </a:r>
            <a:r>
              <a:rPr lang="en-US" dirty="0" smtClean="0">
                <a:hlinkClick r:id="rId2"/>
              </a:rPr>
              <a:t>DonorsChoose, </a:t>
            </a:r>
            <a:r>
              <a:rPr lang="en-US" dirty="0" smtClean="0"/>
              <a:t>AdoptAClassroom, TeacherWishLists, and </a:t>
            </a:r>
            <a:r>
              <a:rPr lang="en-US" dirty="0" smtClean="0">
                <a:hlinkClick r:id="rId3"/>
              </a:rPr>
              <a:t>ILoveSchools </a:t>
            </a:r>
            <a:r>
              <a:rPr lang="en-US" dirty="0" smtClean="0"/>
              <a:t>provide a channel for teachers to seek the funding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6. Flipped Classroom</a:t>
            </a:r>
            <a:endParaRPr lang="en-US" b="1" dirty="0"/>
          </a:p>
        </p:txBody>
      </p:sp>
      <p:sp>
        <p:nvSpPr>
          <p:cNvPr id="4" name="Content Placeholder 3"/>
          <p:cNvSpPr>
            <a:spLocks noGrp="1"/>
          </p:cNvSpPr>
          <p:nvPr>
            <p:ph sz="half" idx="1"/>
          </p:nvPr>
        </p:nvSpPr>
        <p:spPr/>
        <p:txBody>
          <a:bodyPr>
            <a:normAutofit fontScale="70000" lnSpcReduction="20000"/>
          </a:bodyPr>
          <a:lstStyle/>
          <a:p>
            <a:r>
              <a:rPr lang="en-US" dirty="0" smtClean="0"/>
              <a:t>“A model that promotes using class time for tutoring, and home time for lectures via video. Popularized by </a:t>
            </a:r>
            <a:r>
              <a:rPr lang="en-US" b="1" dirty="0" smtClean="0"/>
              <a:t>Khan Academy</a:t>
            </a:r>
            <a:r>
              <a:rPr lang="en-US" dirty="0" smtClean="0"/>
              <a:t>.” EdSurge</a:t>
            </a:r>
          </a:p>
          <a:p>
            <a:pPr lvl="1"/>
            <a:r>
              <a:rPr lang="en-US" dirty="0" smtClean="0"/>
              <a:t>Motto: Learn Almost Anything for Free</a:t>
            </a:r>
          </a:p>
          <a:p>
            <a:pPr lvl="1"/>
            <a:r>
              <a:rPr lang="en-US" dirty="0" smtClean="0"/>
              <a:t>Primarily Math, Science, Computer Science, Finance &amp; Economics</a:t>
            </a:r>
          </a:p>
          <a:p>
            <a:pPr lvl="1"/>
            <a:r>
              <a:rPr lang="en-US" dirty="0" smtClean="0"/>
              <a:t>Thousands of instructional videos and/or practice exercises; individuals track their progress</a:t>
            </a:r>
          </a:p>
          <a:p>
            <a:r>
              <a:rPr lang="en-US" dirty="0" smtClean="0"/>
              <a:t>See Wired, 4 April 2012</a:t>
            </a:r>
          </a:p>
          <a:p>
            <a:pPr lvl="1"/>
            <a:endParaRPr lang="en-US" dirty="0" smtClean="0"/>
          </a:p>
          <a:p>
            <a:pPr>
              <a:buNone/>
            </a:pPr>
            <a:r>
              <a:rPr lang="en-US" dirty="0" smtClean="0"/>
              <a:t>	</a:t>
            </a:r>
          </a:p>
          <a:p>
            <a:pPr>
              <a:buNone/>
            </a:pPr>
            <a:endParaRPr lang="en-US" dirty="0"/>
          </a:p>
        </p:txBody>
      </p:sp>
      <p:sp>
        <p:nvSpPr>
          <p:cNvPr id="8" name="Content Placeholder 7"/>
          <p:cNvSpPr>
            <a:spLocks noGrp="1"/>
          </p:cNvSpPr>
          <p:nvPr>
            <p:ph sz="half" idx="2"/>
          </p:nvPr>
        </p:nvSpPr>
        <p:spPr/>
        <p:txBody>
          <a:bodyPr>
            <a:normAutofit fontScale="70000" lnSpcReduction="20000"/>
          </a:bodyPr>
          <a:lstStyle/>
          <a:p>
            <a:r>
              <a:rPr lang="en-US" dirty="0" smtClean="0"/>
              <a:t>Has entered mainstream as an educational practice</a:t>
            </a:r>
          </a:p>
          <a:p>
            <a:r>
              <a:rPr lang="en-US" dirty="0" smtClean="0"/>
              <a:t>Note this subtitle: “Reach Every Student in Every Class Every Day”</a:t>
            </a:r>
          </a:p>
          <a:p>
            <a:pPr>
              <a:buNone/>
            </a:pPr>
            <a:endParaRPr lang="en-US" dirty="0" smtClean="0"/>
          </a:p>
          <a:p>
            <a:pPr>
              <a:buNone/>
            </a:pPr>
            <a:endParaRPr lang="en-US" dirty="0" smtClean="0"/>
          </a:p>
        </p:txBody>
      </p:sp>
      <p:pic>
        <p:nvPicPr>
          <p:cNvPr id="7" name="Picture 6"/>
          <p:cNvPicPr>
            <a:picLocks noChangeAspect="1"/>
          </p:cNvPicPr>
          <p:nvPr/>
        </p:nvPicPr>
        <p:blipFill>
          <a:blip r:embed="rId3"/>
          <a:stretch>
            <a:fillRect/>
          </a:stretch>
        </p:blipFill>
        <p:spPr>
          <a:xfrm>
            <a:off x="953452" y="274638"/>
            <a:ext cx="1270000" cy="1270000"/>
          </a:xfrm>
          <a:prstGeom prst="rect">
            <a:avLst/>
          </a:prstGeom>
        </p:spPr>
      </p:pic>
      <p:pic>
        <p:nvPicPr>
          <p:cNvPr id="9" name="Picture 8"/>
          <p:cNvPicPr>
            <a:picLocks noChangeAspect="1"/>
          </p:cNvPicPr>
          <p:nvPr/>
        </p:nvPicPr>
        <p:blipFill>
          <a:blip r:embed="rId4"/>
          <a:stretch>
            <a:fillRect/>
          </a:stretch>
        </p:blipFill>
        <p:spPr>
          <a:xfrm>
            <a:off x="6521450" y="2931160"/>
            <a:ext cx="1638300" cy="2540000"/>
          </a:xfrm>
          <a:prstGeom prst="rect">
            <a:avLst/>
          </a:prstGeom>
        </p:spPr>
      </p:pic>
      <p:sp>
        <p:nvSpPr>
          <p:cNvPr id="10" name="TextBox 9"/>
          <p:cNvSpPr txBox="1"/>
          <p:nvPr/>
        </p:nvSpPr>
        <p:spPr>
          <a:xfrm>
            <a:off x="1046434" y="5471159"/>
            <a:ext cx="7113316" cy="769441"/>
          </a:xfrm>
          <a:prstGeom prst="rect">
            <a:avLst/>
          </a:prstGeom>
          <a:noFill/>
        </p:spPr>
        <p:txBody>
          <a:bodyPr wrap="square" rtlCol="0">
            <a:spAutoFit/>
          </a:bodyPr>
          <a:lstStyle/>
          <a:p>
            <a:pPr algn="ctr"/>
            <a:r>
              <a:rPr lang="en-US" sz="4400" b="1" dirty="0" err="1" smtClean="0">
                <a:sym typeface="Wingdings"/>
              </a:rPr>
              <a:t></a:t>
            </a:r>
            <a:r>
              <a:rPr lang="en-US" sz="4400" b="1" dirty="0" smtClean="0">
                <a:sym typeface="Wingdings"/>
              </a:rPr>
              <a:t> </a:t>
            </a:r>
            <a:r>
              <a:rPr lang="en-US" sz="4400" b="1" dirty="0" smtClean="0"/>
              <a:t>Blended Learning</a:t>
            </a:r>
            <a:endParaRPr lang="en-US" sz="4400" b="1"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 Disruptor, Disruptive, Disruption</a:t>
            </a:r>
            <a:endParaRPr lang="en-US" b="1" dirty="0"/>
          </a:p>
        </p:txBody>
      </p:sp>
      <p:sp>
        <p:nvSpPr>
          <p:cNvPr id="3" name="Text Placeholder 2"/>
          <p:cNvSpPr>
            <a:spLocks noGrp="1"/>
          </p:cNvSpPr>
          <p:nvPr>
            <p:ph type="body" idx="1"/>
          </p:nvPr>
        </p:nvSpPr>
        <p:spPr/>
        <p:txBody>
          <a:bodyPr/>
          <a:lstStyle/>
          <a:p>
            <a:r>
              <a:rPr lang="en-US" dirty="0" smtClean="0"/>
              <a:t>Background</a:t>
            </a:r>
            <a:endParaRPr lang="en-US" dirty="0"/>
          </a:p>
        </p:txBody>
      </p:sp>
      <p:sp>
        <p:nvSpPr>
          <p:cNvPr id="4" name="Content Placeholder 3"/>
          <p:cNvSpPr>
            <a:spLocks noGrp="1"/>
          </p:cNvSpPr>
          <p:nvPr>
            <p:ph sz="half" idx="2"/>
          </p:nvPr>
        </p:nvSpPr>
        <p:spPr/>
        <p:txBody>
          <a:bodyPr/>
          <a:lstStyle/>
          <a:p>
            <a:r>
              <a:rPr lang="en-US" dirty="0" smtClean="0"/>
              <a:t>Disruptive innovation theory, explained in 7m. video </a:t>
            </a:r>
            <a:r>
              <a:rPr lang="en-US" dirty="0" smtClean="0">
                <a:hlinkClick r:id="rId2"/>
              </a:rPr>
              <a:t>http://www.claytonchristensen.com/key-concepts/</a:t>
            </a:r>
            <a:r>
              <a:rPr lang="en-US" dirty="0" smtClean="0"/>
              <a:t> </a:t>
            </a:r>
          </a:p>
          <a:p>
            <a:r>
              <a:rPr lang="en-US" dirty="0" smtClean="0"/>
              <a:t>Often for-profit</a:t>
            </a:r>
          </a:p>
          <a:p>
            <a:r>
              <a:rPr lang="en-US" dirty="0" smtClean="0"/>
              <a:t>Usually online like</a:t>
            </a:r>
          </a:p>
          <a:p>
            <a:pPr>
              <a:buNone/>
            </a:pPr>
            <a:r>
              <a:rPr lang="en-US" dirty="0" smtClean="0"/>
              <a:t>	Udemy </a:t>
            </a:r>
            <a:endParaRPr lang="en-US" dirty="0"/>
          </a:p>
        </p:txBody>
      </p:sp>
      <p:sp>
        <p:nvSpPr>
          <p:cNvPr id="5" name="Text Placeholder 4"/>
          <p:cNvSpPr>
            <a:spLocks noGrp="1"/>
          </p:cNvSpPr>
          <p:nvPr>
            <p:ph type="body" sz="quarter" idx="3"/>
          </p:nvPr>
        </p:nvSpPr>
        <p:spPr/>
        <p:txBody>
          <a:bodyPr/>
          <a:lstStyle/>
          <a:p>
            <a:r>
              <a:rPr lang="en-US" dirty="0" smtClean="0"/>
              <a:t>What catches my eye:</a:t>
            </a:r>
            <a:endParaRPr lang="en-US" dirty="0"/>
          </a:p>
        </p:txBody>
      </p:sp>
      <p:sp>
        <p:nvSpPr>
          <p:cNvPr id="6" name="Content Placeholder 5"/>
          <p:cNvSpPr>
            <a:spLocks noGrp="1"/>
          </p:cNvSpPr>
          <p:nvPr>
            <p:ph sz="quarter" idx="4"/>
          </p:nvPr>
        </p:nvSpPr>
        <p:spPr/>
        <p:txBody>
          <a:bodyPr>
            <a:normAutofit fontScale="62500" lnSpcReduction="20000"/>
          </a:bodyPr>
          <a:lstStyle/>
          <a:p>
            <a:r>
              <a:rPr lang="en-US" dirty="0" smtClean="0"/>
              <a:t>Here's a </a:t>
            </a:r>
            <a:r>
              <a:rPr lang="en-US" dirty="0" smtClean="0">
                <a:hlinkClick r:id="rId3"/>
              </a:rPr>
              <a:t>refresher from the New Republic</a:t>
            </a:r>
            <a:r>
              <a:rPr lang="en-US" dirty="0" smtClean="0"/>
              <a:t> succinctly framing Udacity, MITx, and other pioneers in online learning in the context of Clayton Christensen's </a:t>
            </a:r>
            <a:r>
              <a:rPr lang="en-US" dirty="0" smtClean="0">
                <a:hlinkClick r:id="rId4"/>
              </a:rPr>
              <a:t>disruption theory</a:t>
            </a:r>
            <a:r>
              <a:rPr lang="en-US" dirty="0" smtClean="0"/>
              <a:t>, and why many pundits see an increasingly viable threat to the monopoly of official degree-conferring institutions. For instance, check out David Wiley's argument for why </a:t>
            </a:r>
            <a:r>
              <a:rPr lang="en-US" dirty="0" smtClean="0">
                <a:hlinkClick r:id="rId5"/>
              </a:rPr>
              <a:t>learning outcomes-aligned badges</a:t>
            </a:r>
            <a:r>
              <a:rPr lang="en-US" dirty="0" smtClean="0"/>
              <a:t> (LOBs) make sense, particularly in higher-ed. Edsurge, </a:t>
            </a:r>
            <a:r>
              <a:rPr lang="en-US" dirty="0" smtClean="0">
                <a:hlinkClick r:id="rId6"/>
              </a:rPr>
              <a:t>https://www.edsurge.com/n/trends-cliff-notes</a:t>
            </a:r>
            <a:endParaRPr lang="en-US" dirty="0" smtClean="0"/>
          </a:p>
          <a:p>
            <a:r>
              <a:rPr lang="en-US" dirty="0" smtClean="0"/>
              <a:t>“The Higher Education Monopoly Is Crumbling As We Speak,” </a:t>
            </a:r>
            <a:r>
              <a:rPr lang="en-US" dirty="0" smtClean="0">
                <a:hlinkClick r:id="rId3"/>
              </a:rPr>
              <a:t>http://www.tnr.com/article/politics/101620/higher-education-accreditation-MIT-university</a:t>
            </a:r>
            <a:endParaRPr lang="en-US" dirty="0" smtClean="0"/>
          </a:p>
          <a:p>
            <a:r>
              <a:rPr lang="en-US" dirty="0" smtClean="0"/>
              <a:t>Unschooling, Uncollege</a:t>
            </a:r>
            <a:endParaRPr lang="en-US" dirty="0"/>
          </a:p>
        </p:txBody>
      </p:sp>
      <p:pic>
        <p:nvPicPr>
          <p:cNvPr id="7" name="Picture 6"/>
          <p:cNvPicPr>
            <a:picLocks noChangeAspect="1"/>
          </p:cNvPicPr>
          <p:nvPr/>
        </p:nvPicPr>
        <p:blipFill>
          <a:blip r:embed="rId7"/>
          <a:stretch>
            <a:fillRect/>
          </a:stretch>
        </p:blipFill>
        <p:spPr>
          <a:xfrm>
            <a:off x="3166745" y="4983163"/>
            <a:ext cx="1143000" cy="1143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 MOOC: </a:t>
            </a:r>
            <a:br>
              <a:rPr lang="en-US" b="1" dirty="0" smtClean="0"/>
            </a:br>
            <a:r>
              <a:rPr lang="en-US" b="1" dirty="0" smtClean="0"/>
              <a:t>Massive Open Online Courses</a:t>
            </a:r>
            <a:endParaRPr lang="en-US" b="1" dirty="0"/>
          </a:p>
        </p:txBody>
      </p:sp>
      <p:sp>
        <p:nvSpPr>
          <p:cNvPr id="3" name="Text Placeholder 2"/>
          <p:cNvSpPr>
            <a:spLocks noGrp="1"/>
          </p:cNvSpPr>
          <p:nvPr>
            <p:ph type="body" idx="1"/>
          </p:nvPr>
        </p:nvSpPr>
        <p:spPr/>
        <p:txBody>
          <a:bodyPr/>
          <a:lstStyle/>
          <a:p>
            <a:r>
              <a:rPr lang="en-US" dirty="0" smtClean="0"/>
              <a:t>Definition &amp; Question</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“…classes that are taught online to large numbers of students with minimal involvement by professors. Typically, students watch short video lectures and complete assignments that are graded either by machines or by other students. That way a lone professor can support a class with hundreds of thousands of participants.” </a:t>
            </a:r>
            <a:r>
              <a:rPr lang="en-US" i="1" dirty="0" smtClean="0"/>
              <a:t>Chronicle of Higher Education, </a:t>
            </a:r>
          </a:p>
          <a:p>
            <a:pPr>
              <a:buNone/>
            </a:pPr>
            <a:r>
              <a:rPr lang="en-US" sz="1059" dirty="0" smtClean="0"/>
              <a:t>	</a:t>
            </a:r>
            <a:r>
              <a:rPr lang="en-US" sz="1059" dirty="0" smtClean="0">
                <a:hlinkClick r:id="rId2"/>
              </a:rPr>
              <a:t>http://chronicle.com/article/What-You-Need-to-Know-About/133475/</a:t>
            </a:r>
            <a:endParaRPr lang="en-US" sz="1059" dirty="0" smtClean="0"/>
          </a:p>
          <a:p>
            <a:r>
              <a:rPr lang="en-US" sz="2353" dirty="0" smtClean="0"/>
              <a:t>Will they democratize  higher education and end the era of overpriced colleges?</a:t>
            </a:r>
            <a:endParaRPr lang="en-US" sz="2353" dirty="0"/>
          </a:p>
        </p:txBody>
      </p:sp>
      <p:sp>
        <p:nvSpPr>
          <p:cNvPr id="5" name="Text Placeholder 4"/>
          <p:cNvSpPr>
            <a:spLocks noGrp="1"/>
          </p:cNvSpPr>
          <p:nvPr>
            <p:ph type="body" sz="quarter" idx="3"/>
          </p:nvPr>
        </p:nvSpPr>
        <p:spPr/>
        <p:txBody>
          <a:bodyPr/>
          <a:lstStyle/>
          <a:p>
            <a:r>
              <a:rPr lang="en-US" dirty="0" smtClean="0"/>
              <a:t>Examples</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hlinkClick r:id="rId3"/>
              </a:rPr>
              <a:t>edX</a:t>
            </a:r>
            <a:r>
              <a:rPr lang="en-US" dirty="0" smtClean="0"/>
              <a:t> (MIT, Harvard, Berkeley, nonprofit)</a:t>
            </a:r>
          </a:p>
          <a:p>
            <a:r>
              <a:rPr lang="en-US" dirty="0" smtClean="0">
                <a:hlinkClick r:id="rId4"/>
              </a:rPr>
              <a:t>Coursera</a:t>
            </a:r>
            <a:r>
              <a:rPr lang="en-US" dirty="0" smtClean="0"/>
              <a:t> (began by Sebastian Thrun, AI graduate class from Stanford with 160K students in 190 countries, now Princeton and U. of Virginia, and others, for profit)</a:t>
            </a:r>
          </a:p>
          <a:p>
            <a:r>
              <a:rPr lang="en-US" dirty="0" smtClean="0">
                <a:hlinkClick r:id="rId5"/>
              </a:rPr>
              <a:t>Udacity</a:t>
            </a:r>
            <a:r>
              <a:rPr lang="en-US" dirty="0" smtClean="0"/>
              <a:t> (computer science and related, for profit )</a:t>
            </a:r>
          </a:p>
          <a:p>
            <a:r>
              <a:rPr lang="en-US" dirty="0" smtClean="0">
                <a:hlinkClick r:id="rId6"/>
              </a:rPr>
              <a:t>Udemy</a:t>
            </a:r>
            <a:r>
              <a:rPr lang="en-US" dirty="0" smtClean="0"/>
              <a:t> (lets anyone set up a course, for profit)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9. Maker Movement</a:t>
            </a:r>
            <a:endParaRPr lang="en-US" b="1" dirty="0"/>
          </a:p>
        </p:txBody>
      </p:sp>
      <p:sp>
        <p:nvSpPr>
          <p:cNvPr id="4" name="Content Placeholder 3"/>
          <p:cNvSpPr>
            <a:spLocks noGrp="1"/>
          </p:cNvSpPr>
          <p:nvPr>
            <p:ph sz="half" idx="1"/>
          </p:nvPr>
        </p:nvSpPr>
        <p:spPr/>
        <p:txBody>
          <a:bodyPr>
            <a:normAutofit fontScale="92500" lnSpcReduction="10000"/>
          </a:bodyPr>
          <a:lstStyle/>
          <a:p>
            <a:r>
              <a:rPr lang="en-US" b="1" dirty="0" smtClean="0"/>
              <a:t>DIY</a:t>
            </a:r>
            <a:r>
              <a:rPr lang="en-US" dirty="0" smtClean="0"/>
              <a:t> (do it yourself)</a:t>
            </a:r>
          </a:p>
          <a:p>
            <a:r>
              <a:rPr lang="en-US" dirty="0" smtClean="0"/>
              <a:t>People make and show (and possibly sell) </a:t>
            </a:r>
          </a:p>
          <a:p>
            <a:pPr lvl="1"/>
            <a:r>
              <a:rPr lang="en-US" b="1" dirty="0" smtClean="0"/>
              <a:t>Etsy</a:t>
            </a:r>
          </a:p>
          <a:p>
            <a:r>
              <a:rPr lang="en-US" dirty="0" smtClean="0"/>
              <a:t>Maker Magazine =&gt; </a:t>
            </a:r>
            <a:r>
              <a:rPr lang="en-US" b="1" dirty="0" smtClean="0"/>
              <a:t>Maker Faires</a:t>
            </a:r>
          </a:p>
          <a:p>
            <a:pPr lvl="1"/>
            <a:r>
              <a:rPr lang="en-US" dirty="0" smtClean="0"/>
              <a:t>Austin, Lubbock, Shreveport</a:t>
            </a:r>
          </a:p>
          <a:p>
            <a:r>
              <a:rPr lang="en-US" dirty="0" smtClean="0"/>
              <a:t>Tech-savvy makers =&gt; </a:t>
            </a:r>
            <a:r>
              <a:rPr lang="en-US" b="1" i="1" dirty="0" smtClean="0">
                <a:hlinkClick r:id="rId2"/>
              </a:rPr>
              <a:t>SXSWedu</a:t>
            </a:r>
            <a:r>
              <a:rPr lang="en-US" dirty="0" smtClean="0"/>
              <a:t> 2013, March 4-7 in </a:t>
            </a:r>
            <a:r>
              <a:rPr lang="en-US" i="1" dirty="0" smtClean="0"/>
              <a:t>Austin</a:t>
            </a:r>
            <a:r>
              <a:rPr lang="en-US" dirty="0" smtClean="0"/>
              <a:t>, Texas </a:t>
            </a:r>
          </a:p>
          <a:p>
            <a:endParaRPr lang="en-US" dirty="0"/>
          </a:p>
        </p:txBody>
      </p:sp>
      <p:sp>
        <p:nvSpPr>
          <p:cNvPr id="6" name="Content Placeholder 5"/>
          <p:cNvSpPr>
            <a:spLocks noGrp="1"/>
          </p:cNvSpPr>
          <p:nvPr>
            <p:ph sz="half" idx="2"/>
          </p:nvPr>
        </p:nvSpPr>
        <p:spPr/>
        <p:txBody>
          <a:bodyPr>
            <a:normAutofit fontScale="92500" lnSpcReduction="10000"/>
          </a:bodyPr>
          <a:lstStyle/>
          <a:p>
            <a:pPr>
              <a:buNone/>
            </a:pPr>
            <a:r>
              <a:rPr lang="en-US" b="1" dirty="0" smtClean="0"/>
              <a:t>Edupreneur</a:t>
            </a:r>
            <a:r>
              <a:rPr lang="en-US" dirty="0" smtClean="0"/>
              <a:t> </a:t>
            </a:r>
          </a:p>
          <a:p>
            <a:r>
              <a:rPr lang="en-US" dirty="0" smtClean="0"/>
              <a:t>Giant to small investors in education</a:t>
            </a:r>
          </a:p>
          <a:p>
            <a:r>
              <a:rPr lang="en-US" dirty="0" smtClean="0"/>
              <a:t>Ideas anyone? =&gt; </a:t>
            </a:r>
            <a:r>
              <a:rPr lang="en-US" b="1" dirty="0" smtClean="0"/>
              <a:t>encore</a:t>
            </a:r>
            <a:endParaRPr lang="en-US" dirty="0" smtClean="0"/>
          </a:p>
          <a:p>
            <a:pPr lvl="1"/>
            <a:r>
              <a:rPr lang="en-US" i="1" dirty="0" smtClean="0"/>
              <a:t>How might </a:t>
            </a:r>
            <a:r>
              <a:rPr lang="en-US" b="1" i="1" dirty="0" smtClean="0"/>
              <a:t>gamification</a:t>
            </a:r>
            <a:r>
              <a:rPr lang="en-US" i="1" dirty="0" smtClean="0"/>
              <a:t> be used in a substantive way to track learning results or long-term knowledge accrued?</a:t>
            </a:r>
          </a:p>
          <a:p>
            <a:pPr lvl="1"/>
            <a:r>
              <a:rPr lang="en-US" i="1" dirty="0" smtClean="0"/>
              <a:t>How might </a:t>
            </a:r>
            <a:r>
              <a:rPr lang="en-US" b="1" i="1" dirty="0" smtClean="0"/>
              <a:t>content curation </a:t>
            </a:r>
            <a:r>
              <a:rPr lang="en-US" i="1" dirty="0" smtClean="0"/>
              <a:t>help teachers find materials </a:t>
            </a:r>
            <a:r>
              <a:rPr lang="en-US" i="1" smtClean="0"/>
              <a:t>they need?</a:t>
            </a:r>
            <a:endParaRPr lang="en-US" b="1" i="1" smtClean="0"/>
          </a:p>
          <a:p>
            <a:pPr lvl="1"/>
            <a:endParaRPr lang="en-US" dirty="0" smtClean="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10. Badges</a:t>
            </a:r>
            <a:endParaRPr lang="en-US" b="1" dirty="0"/>
          </a:p>
        </p:txBody>
      </p:sp>
      <p:sp>
        <p:nvSpPr>
          <p:cNvPr id="7" name="Content Placeholder 6"/>
          <p:cNvSpPr>
            <a:spLocks noGrp="1"/>
          </p:cNvSpPr>
          <p:nvPr>
            <p:ph sz="half" idx="1"/>
          </p:nvPr>
        </p:nvSpPr>
        <p:spPr/>
        <p:txBody>
          <a:bodyPr>
            <a:normAutofit/>
          </a:bodyPr>
          <a:lstStyle/>
          <a:p>
            <a:pPr>
              <a:buNone/>
            </a:pPr>
            <a:endParaRPr lang="en-US" dirty="0" smtClean="0"/>
          </a:p>
          <a:p>
            <a:pPr>
              <a:buNone/>
            </a:pPr>
            <a:endParaRPr lang="en-US" dirty="0" smtClean="0"/>
          </a:p>
          <a:p>
            <a:pPr>
              <a:buNone/>
            </a:pPr>
            <a:endParaRPr lang="en-US" dirty="0" smtClean="0"/>
          </a:p>
          <a:p>
            <a:pPr>
              <a:buNone/>
            </a:pPr>
            <a:r>
              <a:rPr lang="en-US" dirty="0" smtClean="0"/>
              <a:t>“Congratulations, You have earned the Welcome Aboard badge! You activated your account on Lose It! Welcome aboard!”</a:t>
            </a:r>
          </a:p>
          <a:p>
            <a:endParaRPr lang="en-US" dirty="0" smtClean="0"/>
          </a:p>
        </p:txBody>
      </p:sp>
      <p:sp>
        <p:nvSpPr>
          <p:cNvPr id="8" name="Content Placeholder 7"/>
          <p:cNvSpPr>
            <a:spLocks noGrp="1"/>
          </p:cNvSpPr>
          <p:nvPr>
            <p:ph sz="half" idx="2"/>
          </p:nvPr>
        </p:nvSpPr>
        <p:spPr/>
        <p:txBody>
          <a:bodyPr>
            <a:normAutofit/>
          </a:bodyPr>
          <a:lstStyle/>
          <a:p>
            <a:r>
              <a:rPr lang="en-US" dirty="0" smtClean="0"/>
              <a:t>“A way to </a:t>
            </a:r>
            <a:r>
              <a:rPr lang="en-US" b="1" dirty="0" smtClean="0"/>
              <a:t>recognize progress </a:t>
            </a:r>
            <a:r>
              <a:rPr lang="en-US" dirty="0" smtClean="0"/>
              <a:t>toward a goal--and increasingly a product design method. Tools (or platforms) tagged with the Badges topic use badges as a central part of their </a:t>
            </a:r>
            <a:r>
              <a:rPr lang="en-US" b="1" dirty="0" smtClean="0"/>
              <a:t>reward system</a:t>
            </a:r>
            <a:r>
              <a:rPr lang="en-US" dirty="0" smtClean="0"/>
              <a:t>.” </a:t>
            </a:r>
            <a:r>
              <a:rPr lang="en-US" dirty="0" smtClean="0">
                <a:solidFill>
                  <a:srgbClr val="008000"/>
                </a:solidFill>
              </a:rPr>
              <a:t>Ed</a:t>
            </a:r>
            <a:r>
              <a:rPr lang="en-US" dirty="0" smtClean="0"/>
              <a:t>Surge </a:t>
            </a:r>
            <a:r>
              <a:rPr lang="en-US" sz="973" dirty="0" smtClean="0"/>
              <a:t>https://www.edsurge.com/badges#/default </a:t>
            </a:r>
          </a:p>
        </p:txBody>
      </p:sp>
      <p:pic>
        <p:nvPicPr>
          <p:cNvPr id="9" name="Picture 8"/>
          <p:cNvPicPr>
            <a:picLocks noChangeAspect="1"/>
          </p:cNvPicPr>
          <p:nvPr/>
        </p:nvPicPr>
        <p:blipFill>
          <a:blip r:embed="rId2"/>
          <a:stretch>
            <a:fillRect/>
          </a:stretch>
        </p:blipFill>
        <p:spPr>
          <a:xfrm>
            <a:off x="2362200" y="1600200"/>
            <a:ext cx="1828800" cy="1701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dirty="0" smtClean="0"/>
              <a:t>Personal Learning Network (PLN)</a:t>
            </a:r>
            <a:endParaRPr lang="en-US" sz="2800" dirty="0"/>
          </a:p>
        </p:txBody>
      </p:sp>
      <p:sp>
        <p:nvSpPr>
          <p:cNvPr id="6" name="Content Placeholder 5"/>
          <p:cNvSpPr>
            <a:spLocks noGrp="1"/>
          </p:cNvSpPr>
          <p:nvPr>
            <p:ph idx="1"/>
          </p:nvPr>
        </p:nvSpPr>
        <p:spPr/>
        <p:txBody>
          <a:bodyPr>
            <a:normAutofit lnSpcReduction="10000"/>
          </a:bodyPr>
          <a:lstStyle/>
          <a:p>
            <a:r>
              <a:rPr lang="en-US" b="1" dirty="0" smtClean="0"/>
              <a:t>EdSurge</a:t>
            </a:r>
            <a:r>
              <a:rPr lang="en-US" dirty="0" smtClean="0"/>
              <a:t> (newsletter subscription) for news, product reviews, &amp; events; login to website  </a:t>
            </a:r>
            <a:r>
              <a:rPr lang="en-US" sz="1000" dirty="0" smtClean="0"/>
              <a:t>https://www.edsurge.com/</a:t>
            </a:r>
          </a:p>
          <a:p>
            <a:r>
              <a:rPr lang="en-US" b="1" dirty="0" smtClean="0"/>
              <a:t>Pulse </a:t>
            </a:r>
          </a:p>
          <a:p>
            <a:pPr lvl="1"/>
            <a:r>
              <a:rPr lang="en-US" dirty="0" smtClean="0"/>
              <a:t>Allows me to read in one place on iPad and web</a:t>
            </a:r>
          </a:p>
          <a:p>
            <a:pPr lvl="1"/>
            <a:r>
              <a:rPr lang="en-US" dirty="0" smtClean="0"/>
              <a:t>“Save to Pulse” widget</a:t>
            </a:r>
          </a:p>
          <a:p>
            <a:r>
              <a:rPr lang="en-US" dirty="0" smtClean="0"/>
              <a:t>To record my ideas, I write in </a:t>
            </a:r>
            <a:r>
              <a:rPr lang="en-US" b="1" dirty="0" smtClean="0"/>
              <a:t>Day One</a:t>
            </a:r>
            <a:r>
              <a:rPr lang="en-US" dirty="0" smtClean="0"/>
              <a:t>, speak in </a:t>
            </a:r>
            <a:r>
              <a:rPr lang="en-US" b="1" dirty="0" smtClean="0"/>
              <a:t>QuickVoice</a:t>
            </a:r>
            <a:r>
              <a:rPr lang="en-US" dirty="0" smtClean="0"/>
              <a:t>, &amp; save references in </a:t>
            </a:r>
            <a:r>
              <a:rPr lang="en-US" b="1" dirty="0" smtClean="0"/>
              <a:t>Dropbox</a:t>
            </a:r>
          </a:p>
          <a:p>
            <a:pPr lvl="1">
              <a:buNone/>
            </a:pPr>
            <a:endParaRPr lang="en-US" dirty="0" smtClean="0"/>
          </a:p>
        </p:txBody>
      </p:sp>
      <p:sp>
        <p:nvSpPr>
          <p:cNvPr id="7" name="Text Placeholder 6"/>
          <p:cNvSpPr>
            <a:spLocks noGrp="1"/>
          </p:cNvSpPr>
          <p:nvPr>
            <p:ph type="body" sz="half" idx="2"/>
          </p:nvPr>
        </p:nvSpPr>
        <p:spPr/>
        <p:txBody>
          <a:bodyPr>
            <a:normAutofit fontScale="92500" lnSpcReduction="10000"/>
          </a:bodyPr>
          <a:lstStyle/>
          <a:p>
            <a:r>
              <a:rPr lang="en-US" dirty="0" smtClean="0"/>
              <a:t>Where Vivian learns about edtech…</a:t>
            </a:r>
          </a:p>
          <a:p>
            <a:endParaRPr lang="en-US" dirty="0" smtClean="0"/>
          </a:p>
          <a:p>
            <a:r>
              <a:rPr lang="en-US" b="1" dirty="0" smtClean="0"/>
              <a:t>Organizations &amp; Conferences: ISTE, Computers &amp; Writing, NCTE, Madison Distance Learning Conference</a:t>
            </a:r>
          </a:p>
          <a:p>
            <a:r>
              <a:rPr lang="en-US" b="1" dirty="0" smtClean="0"/>
              <a:t>Wired Magazine</a:t>
            </a:r>
          </a:p>
          <a:p>
            <a:r>
              <a:rPr lang="en-US" b="1" dirty="0" smtClean="0"/>
              <a:t>Read, Write, Web</a:t>
            </a:r>
          </a:p>
          <a:p>
            <a:r>
              <a:rPr lang="en-US" b="1" dirty="0" smtClean="0"/>
              <a:t>Engadget</a:t>
            </a:r>
          </a:p>
          <a:p>
            <a:r>
              <a:rPr lang="en-US" b="1" dirty="0" smtClean="0"/>
              <a:t>All Things Digital</a:t>
            </a:r>
          </a:p>
          <a:p>
            <a:r>
              <a:rPr lang="en-US" b="1" dirty="0" smtClean="0"/>
              <a:t>AppAdvice</a:t>
            </a:r>
          </a:p>
          <a:p>
            <a:r>
              <a:rPr lang="en-US" b="1" dirty="0" smtClean="0"/>
              <a:t>Gizmodo</a:t>
            </a:r>
          </a:p>
          <a:p>
            <a:r>
              <a:rPr lang="en-US" b="1" dirty="0" smtClean="0"/>
              <a:t>CNET</a:t>
            </a:r>
          </a:p>
          <a:p>
            <a:r>
              <a:rPr lang="en-US" b="1" dirty="0" smtClean="0"/>
              <a:t>Macrumors</a:t>
            </a:r>
          </a:p>
          <a:p>
            <a:r>
              <a:rPr lang="en-US" b="1" dirty="0" smtClean="0"/>
              <a:t>Macstories</a:t>
            </a:r>
          </a:p>
          <a:p>
            <a:r>
              <a:rPr lang="en-US" b="1" dirty="0" smtClean="0"/>
              <a:t>Macworlds</a:t>
            </a:r>
          </a:p>
          <a:p>
            <a:r>
              <a:rPr lang="en-US" b="1" dirty="0" smtClean="0"/>
              <a:t>Fast Company</a:t>
            </a:r>
          </a:p>
          <a:p>
            <a:r>
              <a:rPr lang="en-US" b="1" dirty="0" smtClean="0"/>
              <a:t>Readability Top Reads</a:t>
            </a:r>
          </a:p>
          <a:p>
            <a:endParaRPr lang="en-US" b="1" dirty="0" smtClean="0"/>
          </a:p>
          <a:p>
            <a:r>
              <a:rPr lang="en-US" dirty="0" smtClean="0"/>
              <a:t>Plans for the future…Assemblee, Educlipper, Learnist, Edmondo, LinkedIn Twitter, Etsy, Ecommerce</a:t>
            </a:r>
            <a:endParaRPr lang="en-US" b="1" dirty="0" smtClean="0"/>
          </a:p>
          <a:p>
            <a:endParaRPr lang="en-US" dirty="0"/>
          </a:p>
        </p:txBody>
      </p:sp>
      <p:pic>
        <p:nvPicPr>
          <p:cNvPr id="8" name="Picture 7"/>
          <p:cNvPicPr>
            <a:picLocks noChangeAspect="1"/>
          </p:cNvPicPr>
          <p:nvPr/>
        </p:nvPicPr>
        <p:blipFill>
          <a:blip r:embed="rId2"/>
          <a:stretch>
            <a:fillRect/>
          </a:stretch>
        </p:blipFill>
        <p:spPr>
          <a:xfrm>
            <a:off x="2052003" y="2802890"/>
            <a:ext cx="1413510" cy="14135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Mobile Learning</a:t>
            </a:r>
            <a:endParaRPr lang="en-US" b="1" dirty="0"/>
          </a:p>
        </p:txBody>
      </p:sp>
      <p:sp>
        <p:nvSpPr>
          <p:cNvPr id="6" name="Content Placeholder 5"/>
          <p:cNvSpPr>
            <a:spLocks noGrp="1"/>
          </p:cNvSpPr>
          <p:nvPr>
            <p:ph idx="1"/>
          </p:nvPr>
        </p:nvSpPr>
        <p:spPr/>
        <p:txBody>
          <a:bodyPr>
            <a:normAutofit/>
          </a:bodyPr>
          <a:lstStyle/>
          <a:p>
            <a:r>
              <a:rPr lang="en-US" dirty="0" smtClean="0"/>
              <a:t>“Any activity that allows individuals to be more productive when consuming, interacting with, or creating information, mediated through a compact digital portable device that the individual carries on a regular basis, has reliable connectivity, and fits into a pocket or purse” </a:t>
            </a:r>
            <a:r>
              <a:rPr lang="en-US" sz="1297" dirty="0" smtClean="0"/>
              <a:t>(Wexler et al., qtd. in Quinn, C. </a:t>
            </a:r>
            <a:r>
              <a:rPr lang="en-US" sz="1297" i="1" dirty="0" smtClean="0"/>
              <a:t>The Mobile Academy: mLearning for Higher Education</a:t>
            </a:r>
            <a:r>
              <a:rPr lang="en-US" sz="1297" dirty="0" smtClean="0"/>
              <a:t>, 2011)</a:t>
            </a:r>
            <a:r>
              <a:rPr lang="en-US" dirty="0" smtClean="0"/>
              <a:t>.</a:t>
            </a:r>
          </a:p>
          <a:p>
            <a:r>
              <a:rPr lang="en-US" sz="973" b="1" dirty="0" smtClean="0"/>
              <a:t>mLearning: Getting Past the Novelty</a:t>
            </a:r>
            <a:r>
              <a:rPr lang="en-US" sz="973" dirty="0" smtClean="0"/>
              <a:t>, Vivian Colias Jones and Panel [Debbie Ellington, Carolyn Poe, Julie Harless, Jared Cootz] , CAC, LSC-Montgomery, Texas, 1 Feb. 2012; http://montgomerycac.wordpress.com/presentations.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smtClean="0"/>
              <a:t>New technologies enter our lives and society in four stages</a:t>
            </a:r>
          </a:p>
        </p:txBody>
      </p:sp>
      <p:sp>
        <p:nvSpPr>
          <p:cNvPr id="28675" name="Content Placeholder 2"/>
          <p:cNvSpPr>
            <a:spLocks noGrp="1"/>
          </p:cNvSpPr>
          <p:nvPr>
            <p:ph idx="1"/>
          </p:nvPr>
        </p:nvSpPr>
        <p:spPr/>
        <p:txBody>
          <a:bodyPr/>
          <a:lstStyle/>
          <a:p>
            <a:pPr marL="514350" indent="-514350">
              <a:buFont typeface="Arial" charset="0"/>
              <a:buAutoNum type="arabicPeriod"/>
            </a:pPr>
            <a:r>
              <a:rPr lang="en-US" sz="4400" dirty="0" smtClean="0"/>
              <a:t>It will kill us all!</a:t>
            </a:r>
          </a:p>
          <a:p>
            <a:pPr marL="514350" indent="-514350">
              <a:buFont typeface="Arial" charset="0"/>
              <a:buAutoNum type="arabicPeriod"/>
            </a:pPr>
            <a:r>
              <a:rPr lang="en-US" sz="4400" dirty="0" smtClean="0"/>
              <a:t>It will steal my daughter!</a:t>
            </a:r>
          </a:p>
          <a:p>
            <a:pPr marL="514350" indent="-514350">
              <a:buFont typeface="Arial" charset="0"/>
              <a:buAutoNum type="arabicPeriod"/>
            </a:pPr>
            <a:r>
              <a:rPr lang="en-US" sz="4400" dirty="0" smtClean="0"/>
              <a:t>I’ll never use it!</a:t>
            </a:r>
          </a:p>
          <a:p>
            <a:pPr marL="514350" indent="-514350">
              <a:buFont typeface="Arial" charset="0"/>
              <a:buAutoNum type="arabicPeriod"/>
            </a:pPr>
            <a:r>
              <a:rPr lang="en-US" sz="4400" dirty="0" smtClean="0"/>
              <a:t>What are you going on about?</a:t>
            </a:r>
          </a:p>
          <a:p>
            <a:pPr marL="514350" indent="-514350">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BYOD: Bring Your Own Device</a:t>
            </a:r>
            <a:endParaRPr lang="en-US" b="1" dirty="0"/>
          </a:p>
        </p:txBody>
      </p:sp>
      <p:sp>
        <p:nvSpPr>
          <p:cNvPr id="3" name="Text Placeholder 2"/>
          <p:cNvSpPr>
            <a:spLocks noGrp="1"/>
          </p:cNvSpPr>
          <p:nvPr>
            <p:ph type="body" idx="1"/>
          </p:nvPr>
        </p:nvSpPr>
        <p:spPr/>
        <p:txBody>
          <a:bodyPr/>
          <a:lstStyle/>
          <a:p>
            <a:r>
              <a:rPr lang="en-US" dirty="0" smtClean="0"/>
              <a:t>IS WI-FI OR CELLULAR</a:t>
            </a:r>
            <a:endParaRPr lang="en-US" dirty="0"/>
          </a:p>
        </p:txBody>
      </p:sp>
      <p:sp>
        <p:nvSpPr>
          <p:cNvPr id="4" name="Content Placeholder 3"/>
          <p:cNvSpPr>
            <a:spLocks noGrp="1"/>
          </p:cNvSpPr>
          <p:nvPr>
            <p:ph sz="half" idx="2"/>
          </p:nvPr>
        </p:nvSpPr>
        <p:spPr/>
        <p:txBody>
          <a:bodyPr/>
          <a:lstStyle/>
          <a:p>
            <a:r>
              <a:rPr lang="en-US" dirty="0" smtClean="0"/>
              <a:t>BYOD in Higher Education</a:t>
            </a:r>
          </a:p>
          <a:p>
            <a:pPr lvl="1"/>
            <a:r>
              <a:rPr lang="en-US" dirty="0" smtClean="0"/>
              <a:t>King’s College</a:t>
            </a:r>
          </a:p>
          <a:p>
            <a:pPr lvl="1"/>
            <a:r>
              <a:rPr lang="en-US" dirty="0" smtClean="0"/>
              <a:t>Sao Paolo St. U.</a:t>
            </a:r>
          </a:p>
          <a:p>
            <a:pPr lvl="1"/>
            <a:r>
              <a:rPr lang="en-US" dirty="0" smtClean="0"/>
              <a:t>Seton Hill U.</a:t>
            </a:r>
          </a:p>
          <a:p>
            <a:pPr lvl="1"/>
            <a:r>
              <a:rPr lang="en-US" dirty="0" smtClean="0"/>
              <a:t>U. of Tenn. At Knoxville</a:t>
            </a:r>
          </a:p>
          <a:p>
            <a:pPr lvl="1"/>
            <a:r>
              <a:rPr lang="en-US" dirty="0" smtClean="0"/>
              <a:t>U. of S. Florida</a:t>
            </a:r>
          </a:p>
          <a:p>
            <a:pPr lvl="1"/>
            <a:endParaRPr lang="en-US" dirty="0"/>
          </a:p>
        </p:txBody>
      </p:sp>
      <p:sp>
        <p:nvSpPr>
          <p:cNvPr id="5" name="Text Placeholder 4"/>
          <p:cNvSpPr>
            <a:spLocks noGrp="1"/>
          </p:cNvSpPr>
          <p:nvPr>
            <p:ph type="body" sz="quarter" idx="3"/>
          </p:nvPr>
        </p:nvSpPr>
        <p:spPr/>
        <p:txBody>
          <a:bodyPr/>
          <a:lstStyle/>
          <a:p>
            <a:r>
              <a:rPr lang="en-US" dirty="0" smtClean="0"/>
              <a:t>IS NOT</a:t>
            </a:r>
          </a:p>
        </p:txBody>
      </p:sp>
      <p:sp>
        <p:nvSpPr>
          <p:cNvPr id="6" name="Content Placeholder 5"/>
          <p:cNvSpPr>
            <a:spLocks noGrp="1"/>
          </p:cNvSpPr>
          <p:nvPr>
            <p:ph sz="quarter" idx="4"/>
          </p:nvPr>
        </p:nvSpPr>
        <p:spPr/>
        <p:txBody>
          <a:bodyPr/>
          <a:lstStyle/>
          <a:p>
            <a:r>
              <a:rPr lang="en-US" dirty="0" smtClean="0"/>
              <a:t>Bring your own drink.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Yahoo CEO Marissa Mayer</a:t>
            </a:r>
            <a:endParaRPr lang="en-US" dirty="0"/>
          </a:p>
        </p:txBody>
      </p:sp>
      <p:sp>
        <p:nvSpPr>
          <p:cNvPr id="12" name="Content Placeholder 11"/>
          <p:cNvSpPr>
            <a:spLocks noGrp="1"/>
          </p:cNvSpPr>
          <p:nvPr>
            <p:ph sz="half" idx="1"/>
          </p:nvPr>
        </p:nvSpPr>
        <p:spPr/>
        <p:txBody>
          <a:bodyPr>
            <a:normAutofit fontScale="92500"/>
          </a:bodyPr>
          <a:lstStyle/>
          <a:p>
            <a:pPr>
              <a:buNone/>
            </a:pPr>
            <a:r>
              <a:rPr lang="en-US" dirty="0" smtClean="0"/>
              <a:t>    "She's </a:t>
            </a:r>
            <a:r>
              <a:rPr lang="en-US" dirty="0" err="1" smtClean="0"/>
              <a:t>crowdsourcing</a:t>
            </a:r>
            <a:r>
              <a:rPr lang="en-US" dirty="0" smtClean="0"/>
              <a:t> suggestions for Baby Boy </a:t>
            </a:r>
            <a:r>
              <a:rPr lang="en-US" dirty="0" err="1" smtClean="0"/>
              <a:t>Bogue's</a:t>
            </a:r>
            <a:r>
              <a:rPr lang="en-US" dirty="0" smtClean="0"/>
              <a:t> name!" tweeted New York University journalism professor and blogger Jeff Jarvis, one of the recipients of Mayer's group email "How digital can you get?"</a:t>
            </a:r>
          </a:p>
          <a:p>
            <a:pPr>
              <a:buNone/>
            </a:pPr>
            <a:endParaRPr lang="en-US" sz="1161" dirty="0" smtClean="0"/>
          </a:p>
          <a:p>
            <a:r>
              <a:rPr lang="en-US" sz="1286" dirty="0" smtClean="0"/>
              <a:t>http://www.usatoday.com/story/tech/2012/10/01/yahoo-ceo-adds-motherhood-to-list-of-challenges/1606325/</a:t>
            </a:r>
            <a:endParaRPr lang="en-US" sz="1286" dirty="0"/>
          </a:p>
        </p:txBody>
      </p:sp>
      <p:sp>
        <p:nvSpPr>
          <p:cNvPr id="13" name="Content Placeholder 12"/>
          <p:cNvSpPr>
            <a:spLocks noGrp="1"/>
          </p:cNvSpPr>
          <p:nvPr>
            <p:ph sz="half" idx="2"/>
          </p:nvPr>
        </p:nvSpPr>
        <p:spPr/>
        <p:txBody>
          <a:bodyPr>
            <a:normAutofit fontScale="92500"/>
          </a:bodyPr>
          <a:lstStyle/>
          <a:p>
            <a:endParaRPr lang="en-US" dirty="0"/>
          </a:p>
        </p:txBody>
      </p:sp>
      <p:pic>
        <p:nvPicPr>
          <p:cNvPr id="14" name="Picture 13"/>
          <p:cNvPicPr>
            <a:picLocks noChangeAspect="1"/>
          </p:cNvPicPr>
          <p:nvPr/>
        </p:nvPicPr>
        <p:blipFill>
          <a:blip r:embed="rId2"/>
          <a:stretch>
            <a:fillRect/>
          </a:stretch>
        </p:blipFill>
        <p:spPr>
          <a:xfrm>
            <a:off x="4648200" y="1600200"/>
            <a:ext cx="4038600" cy="27381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Crowd</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“I, who looked again, beheld a banner,</a:t>
            </a:r>
            <a:br>
              <a:rPr lang="en-US" dirty="0" smtClean="0"/>
            </a:br>
            <a:r>
              <a:rPr lang="en-US" dirty="0" smtClean="0"/>
              <a:t>Which, whirling round, ran on so rapidly,</a:t>
            </a:r>
            <a:br>
              <a:rPr lang="en-US" dirty="0" smtClean="0"/>
            </a:br>
            <a:r>
              <a:rPr lang="en-US" dirty="0" smtClean="0"/>
              <a:t>That of all pause it seemed to me indignant;</a:t>
            </a:r>
            <a:br>
              <a:rPr lang="en-US" dirty="0" smtClean="0"/>
            </a:br>
            <a:r>
              <a:rPr lang="en-US" dirty="0" smtClean="0"/>
              <a:t>And after it there came  </a:t>
            </a:r>
            <a:r>
              <a:rPr lang="en-US" dirty="0" smtClean="0">
                <a:solidFill>
                  <a:srgbClr val="FF0000"/>
                </a:solidFill>
              </a:rPr>
              <a:t> so long a train</a:t>
            </a:r>
            <a:br>
              <a:rPr lang="en-US" dirty="0" smtClean="0">
                <a:solidFill>
                  <a:srgbClr val="FF0000"/>
                </a:solidFill>
              </a:rPr>
            </a:br>
            <a:r>
              <a:rPr lang="en-US" dirty="0" smtClean="0">
                <a:solidFill>
                  <a:srgbClr val="FF0000"/>
                </a:solidFill>
              </a:rPr>
              <a:t>Of people</a:t>
            </a:r>
            <a:r>
              <a:rPr lang="en-US" dirty="0" smtClean="0"/>
              <a:t>, that I ne'er would have believed</a:t>
            </a:r>
            <a:br>
              <a:rPr lang="en-US" dirty="0" smtClean="0"/>
            </a:br>
            <a:r>
              <a:rPr lang="en-US" dirty="0" smtClean="0"/>
              <a:t>That ever Death so many had undone.” </a:t>
            </a:r>
            <a:r>
              <a:rPr lang="en-US" i="1" dirty="0" smtClean="0"/>
              <a:t>Dante, Inferno, Canto 3</a:t>
            </a:r>
            <a:endParaRPr lang="en-US" i="1" dirty="0"/>
          </a:p>
        </p:txBody>
      </p:sp>
      <p:sp>
        <p:nvSpPr>
          <p:cNvPr id="6" name="Content Placeholder 5"/>
          <p:cNvSpPr>
            <a:spLocks noGrp="1"/>
          </p:cNvSpPr>
          <p:nvPr>
            <p:ph sz="half" idx="2"/>
          </p:nvPr>
        </p:nvSpPr>
        <p:spPr/>
        <p:txBody>
          <a:bodyPr>
            <a:normAutofit fontScale="92500" lnSpcReduction="20000"/>
          </a:bodyPr>
          <a:lstStyle/>
          <a:p>
            <a:r>
              <a:rPr lang="en-US" dirty="0" smtClean="0"/>
              <a:t>Hoi polloi, the many, the majority, a crowd </a:t>
            </a:r>
          </a:p>
          <a:p>
            <a:pPr lvl="1"/>
            <a:r>
              <a:rPr lang="en-US" dirty="0" smtClean="0"/>
              <a:t>Focus group</a:t>
            </a:r>
          </a:p>
          <a:p>
            <a:pPr lvl="1"/>
            <a:r>
              <a:rPr lang="en-US" dirty="0" smtClean="0"/>
              <a:t>Democratic assembly</a:t>
            </a:r>
          </a:p>
          <a:p>
            <a:pPr lvl="1"/>
            <a:endParaRPr lang="en-US" dirty="0" smtClean="0"/>
          </a:p>
          <a:p>
            <a:r>
              <a:rPr lang="en-US" dirty="0" smtClean="0"/>
              <a:t>The masses, the working class, commoners, a mob, the crowd (which leads to crowd control)</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Crowdsourcing</a:t>
            </a:r>
            <a:endParaRPr lang="en-US" b="1" dirty="0"/>
          </a:p>
        </p:txBody>
      </p:sp>
      <p:sp>
        <p:nvSpPr>
          <p:cNvPr id="3" name="Text Placeholder 2"/>
          <p:cNvSpPr>
            <a:spLocks noGrp="1"/>
          </p:cNvSpPr>
          <p:nvPr>
            <p:ph type="body" idx="1"/>
          </p:nvPr>
        </p:nvSpPr>
        <p:spPr/>
        <p:txBody>
          <a:bodyPr/>
          <a:lstStyle/>
          <a:p>
            <a:r>
              <a:rPr lang="en-US" dirty="0" smtClean="0"/>
              <a:t>IS</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An appeal to a group with a common purpose</a:t>
            </a:r>
          </a:p>
          <a:p>
            <a:pPr lvl="1"/>
            <a:r>
              <a:rPr lang="en-US" dirty="0" smtClean="0"/>
              <a:t>Wikipedia</a:t>
            </a:r>
          </a:p>
          <a:p>
            <a:pPr lvl="1"/>
            <a:r>
              <a:rPr lang="en-US" dirty="0" smtClean="0"/>
              <a:t>A collection of teaching materials on a common platform/site</a:t>
            </a:r>
          </a:p>
          <a:p>
            <a:pPr lvl="1"/>
            <a:r>
              <a:rPr lang="en-US" dirty="0" smtClean="0"/>
              <a:t>A textbook based on focus group feedback (4LTR, </a:t>
            </a:r>
            <a:r>
              <a:rPr lang="en-US" dirty="0" err="1" smtClean="0"/>
              <a:t>Cengage</a:t>
            </a:r>
            <a:r>
              <a:rPr lang="en-US" dirty="0" smtClean="0"/>
              <a:t>: </a:t>
            </a:r>
            <a:r>
              <a:rPr lang="en-US" i="1" dirty="0" smtClean="0"/>
              <a:t>COMP: Write, Write 1, and Write 2</a:t>
            </a:r>
            <a:r>
              <a:rPr lang="en-US" dirty="0" smtClean="0"/>
              <a:t>)</a:t>
            </a:r>
          </a:p>
          <a:p>
            <a:pPr lvl="1"/>
            <a:r>
              <a:rPr lang="en-US" dirty="0" smtClean="0"/>
              <a:t>Open source coding, Linux</a:t>
            </a:r>
          </a:p>
          <a:p>
            <a:r>
              <a:rPr lang="en-US" dirty="0" smtClean="0"/>
              <a:t>“Outsourcing” to a group</a:t>
            </a:r>
          </a:p>
          <a:p>
            <a:r>
              <a:rPr lang="en-US" dirty="0" smtClean="0"/>
              <a:t>Crowdsourcing explained by </a:t>
            </a:r>
            <a:r>
              <a:rPr lang="en-US" dirty="0" smtClean="0">
                <a:hlinkClick r:id="rId2"/>
              </a:rPr>
              <a:t>Common Craft</a:t>
            </a:r>
            <a:r>
              <a:rPr lang="en-US" dirty="0" smtClean="0"/>
              <a:t>, </a:t>
            </a:r>
            <a:r>
              <a:rPr lang="en-US" sz="1200" dirty="0" smtClean="0">
                <a:hlinkClick r:id="rId2"/>
              </a:rPr>
              <a:t>http://www.commoncraft.com/video/crowdsourcing</a:t>
            </a:r>
            <a:r>
              <a:rPr lang="en-US" sz="1200" dirty="0" smtClean="0"/>
              <a:t>, 1 year individual faculty membership $159; 2-50 at $319</a:t>
            </a:r>
            <a:endParaRPr lang="en-US" dirty="0" smtClean="0"/>
          </a:p>
          <a:p>
            <a:pPr lvl="1"/>
            <a:endParaRPr lang="en-US" dirty="0" smtClean="0"/>
          </a:p>
          <a:p>
            <a:pPr lvl="1">
              <a:buNone/>
            </a:pPr>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IS NOT</a:t>
            </a:r>
            <a:endParaRPr lang="en-US" dirty="0"/>
          </a:p>
        </p:txBody>
      </p:sp>
      <p:sp>
        <p:nvSpPr>
          <p:cNvPr id="6" name="Content Placeholder 5"/>
          <p:cNvSpPr>
            <a:spLocks noGrp="1"/>
          </p:cNvSpPr>
          <p:nvPr>
            <p:ph sz="quarter" idx="4"/>
          </p:nvPr>
        </p:nvSpPr>
        <p:spPr/>
        <p:txBody>
          <a:bodyPr/>
          <a:lstStyle/>
          <a:p>
            <a:r>
              <a:rPr lang="en-US" dirty="0" smtClean="0"/>
              <a:t>An appeal to an individual, as in the “citizen journalist”</a:t>
            </a:r>
          </a:p>
          <a:p>
            <a:pPr lvl="1"/>
            <a:r>
              <a:rPr lang="en-US" dirty="0" smtClean="0"/>
              <a:t>YouTube, Slideshare, Vimeo (video)</a:t>
            </a:r>
          </a:p>
          <a:p>
            <a:pPr lvl="1"/>
            <a:r>
              <a:rPr lang="en-US" dirty="0" smtClean="0"/>
              <a:t>Instagram, Flickr (image)</a:t>
            </a:r>
          </a:p>
          <a:p>
            <a:pPr lvl="1"/>
            <a:r>
              <a:rPr lang="en-US" dirty="0" smtClean="0"/>
              <a:t>Facebook, Twitter (social)</a:t>
            </a:r>
          </a:p>
          <a:p>
            <a:pPr lvl="1"/>
            <a:r>
              <a:rPr lang="en-US" dirty="0" smtClean="0"/>
              <a:t>Pulse, Instapaper, Pocket (news)</a:t>
            </a:r>
          </a:p>
          <a:p>
            <a:pPr lvl="1"/>
            <a:r>
              <a:rPr lang="en-US" dirty="0" smtClean="0"/>
              <a:t>Pinterest, Learnist, Educlipper, </a:t>
            </a:r>
            <a:r>
              <a:rPr lang="en-US" dirty="0" err="1" smtClean="0"/>
              <a:t>ScoopIt</a:t>
            </a:r>
            <a:endParaRPr lang="en-US" dirty="0" smtClean="0"/>
          </a:p>
          <a:p>
            <a:pPr lvl="1"/>
            <a:r>
              <a:rPr lang="en-US" dirty="0" smtClean="0"/>
              <a:t>Evernote, Dropbox</a:t>
            </a:r>
          </a:p>
          <a:p>
            <a:pPr lvl="1"/>
            <a:endParaRPr lang="en-US" dirty="0" smtClean="0"/>
          </a:p>
          <a:p>
            <a:pPr lvl="1"/>
            <a:endParaRPr lang="en-US" dirty="0" smtClean="0"/>
          </a:p>
          <a:p>
            <a:pPr lvl="1"/>
            <a:endParaRPr lang="en-US" dirty="0" smtClean="0"/>
          </a:p>
          <a:p>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rot="922741">
            <a:off x="325014" y="679999"/>
            <a:ext cx="2884031" cy="2884031"/>
          </a:xfrm>
          <a:prstGeom prst="rect">
            <a:avLst/>
          </a:prstGeom>
        </p:spPr>
      </p:pic>
      <p:pic>
        <p:nvPicPr>
          <p:cNvPr id="8" name="Picture 7"/>
          <p:cNvPicPr>
            <a:picLocks noChangeAspect="1"/>
          </p:cNvPicPr>
          <p:nvPr/>
        </p:nvPicPr>
        <p:blipFill>
          <a:blip r:embed="rId3"/>
          <a:stretch>
            <a:fillRect/>
          </a:stretch>
        </p:blipFill>
        <p:spPr>
          <a:xfrm>
            <a:off x="1026437" y="3549383"/>
            <a:ext cx="2990573" cy="1990090"/>
          </a:xfrm>
          <a:prstGeom prst="rect">
            <a:avLst/>
          </a:prstGeom>
        </p:spPr>
      </p:pic>
      <p:pic>
        <p:nvPicPr>
          <p:cNvPr id="9" name="Picture 8"/>
          <p:cNvPicPr>
            <a:picLocks noChangeAspect="1"/>
          </p:cNvPicPr>
          <p:nvPr/>
        </p:nvPicPr>
        <p:blipFill>
          <a:blip r:embed="rId4"/>
          <a:stretch>
            <a:fillRect/>
          </a:stretch>
        </p:blipFill>
        <p:spPr>
          <a:xfrm>
            <a:off x="4292600" y="0"/>
            <a:ext cx="4851400" cy="3023584"/>
          </a:xfrm>
          <a:prstGeom prst="rect">
            <a:avLst/>
          </a:prstGeom>
        </p:spPr>
      </p:pic>
      <p:pic>
        <p:nvPicPr>
          <p:cNvPr id="11" name="Picture 10"/>
          <p:cNvPicPr>
            <a:picLocks noChangeAspect="1"/>
          </p:cNvPicPr>
          <p:nvPr/>
        </p:nvPicPr>
        <p:blipFill>
          <a:blip r:embed="rId5"/>
          <a:stretch>
            <a:fillRect/>
          </a:stretch>
        </p:blipFill>
        <p:spPr>
          <a:xfrm>
            <a:off x="2016760" y="5702033"/>
            <a:ext cx="2641600" cy="1016000"/>
          </a:xfrm>
          <a:prstGeom prst="rect">
            <a:avLst/>
          </a:prstGeom>
        </p:spPr>
      </p:pic>
      <p:pic>
        <p:nvPicPr>
          <p:cNvPr id="12" name="Picture 11"/>
          <p:cNvPicPr>
            <a:picLocks noChangeAspect="1"/>
          </p:cNvPicPr>
          <p:nvPr/>
        </p:nvPicPr>
        <p:blipFill>
          <a:blip r:embed="rId6"/>
          <a:stretch>
            <a:fillRect/>
          </a:stretch>
        </p:blipFill>
        <p:spPr>
          <a:xfrm>
            <a:off x="4917440" y="3238233"/>
            <a:ext cx="3289300" cy="2463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Content Curation</a:t>
            </a:r>
            <a:endParaRPr lang="en-US" b="1" dirty="0"/>
          </a:p>
        </p:txBody>
      </p:sp>
      <p:sp>
        <p:nvSpPr>
          <p:cNvPr id="3" name="Content Placeholder 2"/>
          <p:cNvSpPr>
            <a:spLocks noGrp="1"/>
          </p:cNvSpPr>
          <p:nvPr>
            <p:ph sz="half" idx="1"/>
          </p:nvPr>
        </p:nvSpPr>
        <p:spPr/>
        <p:txBody>
          <a:bodyPr>
            <a:normAutofit fontScale="92500" lnSpcReduction="10000"/>
          </a:bodyPr>
          <a:lstStyle/>
          <a:p>
            <a:r>
              <a:rPr lang="en-US" dirty="0" smtClean="0"/>
              <a:t>What are the shared purposes of moving </a:t>
            </a:r>
            <a:r>
              <a:rPr lang="en-US" b="1" dirty="0" smtClean="0"/>
              <a:t>teacher files </a:t>
            </a:r>
            <a:r>
              <a:rPr lang="en-US" dirty="0" smtClean="0"/>
              <a:t>to online sharing?</a:t>
            </a:r>
          </a:p>
          <a:p>
            <a:pPr lvl="1"/>
            <a:r>
              <a:rPr lang="en-US" dirty="0" smtClean="0"/>
              <a:t>Syllabi</a:t>
            </a:r>
          </a:p>
          <a:p>
            <a:pPr lvl="1"/>
            <a:r>
              <a:rPr lang="en-US" dirty="0" smtClean="0"/>
              <a:t>Textbooks</a:t>
            </a:r>
          </a:p>
          <a:p>
            <a:pPr lvl="1"/>
            <a:r>
              <a:rPr lang="en-US" dirty="0" smtClean="0"/>
              <a:t>Visuals</a:t>
            </a:r>
          </a:p>
          <a:p>
            <a:pPr lvl="1"/>
            <a:r>
              <a:rPr lang="en-US" dirty="0" smtClean="0"/>
              <a:t>Activities</a:t>
            </a:r>
          </a:p>
          <a:p>
            <a:pPr lvl="1"/>
            <a:r>
              <a:rPr lang="en-US" dirty="0" smtClean="0"/>
              <a:t>Assessments</a:t>
            </a:r>
          </a:p>
          <a:p>
            <a:pPr lvl="1"/>
            <a:r>
              <a:rPr lang="en-US" dirty="0" smtClean="0"/>
              <a:t>Rubrics</a:t>
            </a:r>
          </a:p>
          <a:p>
            <a:pPr lvl="1"/>
            <a:r>
              <a:rPr lang="en-US" dirty="0" smtClean="0"/>
              <a:t>Sources</a:t>
            </a:r>
          </a:p>
          <a:p>
            <a:endParaRPr lang="en-US" dirty="0" smtClean="0"/>
          </a:p>
          <a:p>
            <a:pPr>
              <a:buNone/>
            </a:pPr>
            <a:endParaRPr lang="en-US" dirty="0"/>
          </a:p>
        </p:txBody>
      </p:sp>
      <p:sp>
        <p:nvSpPr>
          <p:cNvPr id="4" name="Content Placeholder 3"/>
          <p:cNvSpPr>
            <a:spLocks noGrp="1"/>
          </p:cNvSpPr>
          <p:nvPr>
            <p:ph sz="half" idx="2"/>
          </p:nvPr>
        </p:nvSpPr>
        <p:spPr>
          <a:xfrm>
            <a:off x="4648200" y="1600201"/>
            <a:ext cx="4038600" cy="4201160"/>
          </a:xfrm>
        </p:spPr>
        <p:txBody>
          <a:bodyPr>
            <a:normAutofit fontScale="92500" lnSpcReduction="10000"/>
          </a:bodyPr>
          <a:lstStyle/>
          <a:p>
            <a:r>
              <a:rPr lang="en-US" i="1" dirty="0" smtClean="0"/>
              <a:t>What is the best way to integrate other social media platforms in more compelling ways, versus simply sharing boards?</a:t>
            </a:r>
            <a:endParaRPr lang="en-US" dirty="0" smtClean="0"/>
          </a:p>
          <a:p>
            <a:r>
              <a:rPr lang="en-US" i="1" dirty="0" smtClean="0"/>
              <a:t>What is the possibility for deeper collaboration–between board collaborators, and the users of the board?         </a:t>
            </a:r>
            <a:r>
              <a:rPr lang="en-US" sz="1059" i="1" dirty="0" smtClean="0"/>
              <a:t>http://www.teachthought.com/learning/5-ways-learnist-has-evolved-digital-learning/</a:t>
            </a:r>
            <a:endParaRPr lang="en-US" sz="1059"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640</TotalTime>
  <Words>1478</Words>
  <Application>Microsoft Macintosh PowerPoint</Application>
  <PresentationFormat>On-screen Show (4:3)</PresentationFormat>
  <Paragraphs>148</Paragraphs>
  <Slides>16</Slides>
  <Notes>1</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Have We “Flipped” Over “Crowdsourcing”?</vt:lpstr>
      <vt:lpstr>1. Mobile Learning</vt:lpstr>
      <vt:lpstr>New technologies enter our lives and society in four stages</vt:lpstr>
      <vt:lpstr>2. BYOD: Bring Your Own Device</vt:lpstr>
      <vt:lpstr>Yahoo CEO Marissa Mayer</vt:lpstr>
      <vt:lpstr>The Crowd</vt:lpstr>
      <vt:lpstr>3. Crowdsourcing</vt:lpstr>
      <vt:lpstr>Slide 8</vt:lpstr>
      <vt:lpstr>4. Content Curation</vt:lpstr>
      <vt:lpstr>5. Crowdfunding</vt:lpstr>
      <vt:lpstr>  6. Flipped Classroom</vt:lpstr>
      <vt:lpstr>7. Disruptor, Disruptive, Disruption</vt:lpstr>
      <vt:lpstr>8. MOOC:  Massive Open Online Courses</vt:lpstr>
      <vt:lpstr>9. Maker Movement</vt:lpstr>
      <vt:lpstr>10. Badges</vt:lpstr>
      <vt:lpstr>Personal Learning Network (PLN)</vt:lpstr>
    </vt:vector>
  </TitlesOfParts>
  <Company>Lone Star College - Montgomery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Crowdsourcing</dc:title>
  <dc:creator>Vivian Jones</dc:creator>
  <cp:lastModifiedBy>Vivian Jones</cp:lastModifiedBy>
  <cp:revision>31</cp:revision>
  <cp:lastPrinted>2012-10-03T19:02:36Z</cp:lastPrinted>
  <dcterms:created xsi:type="dcterms:W3CDTF">2012-10-03T15:18:40Z</dcterms:created>
  <dcterms:modified xsi:type="dcterms:W3CDTF">2012-10-03T19:02:42Z</dcterms:modified>
</cp:coreProperties>
</file>